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4"/>
    <p:sldMasterId id="2147483663" r:id="rId5"/>
  </p:sldMasterIdLst>
  <p:notesMasterIdLst>
    <p:notesMasterId r:id="rId44"/>
  </p:notesMasterIdLst>
  <p:handoutMasterIdLst>
    <p:handoutMasterId r:id="rId45"/>
  </p:handoutMasterIdLst>
  <p:sldIdLst>
    <p:sldId id="300" r:id="rId6"/>
    <p:sldId id="1376" r:id="rId7"/>
    <p:sldId id="1336" r:id="rId8"/>
    <p:sldId id="1337" r:id="rId9"/>
    <p:sldId id="1375" r:id="rId10"/>
    <p:sldId id="1341" r:id="rId11"/>
    <p:sldId id="1339" r:id="rId12"/>
    <p:sldId id="364" r:id="rId13"/>
    <p:sldId id="1378" r:id="rId14"/>
    <p:sldId id="1321" r:id="rId15"/>
    <p:sldId id="1323" r:id="rId16"/>
    <p:sldId id="1363" r:id="rId17"/>
    <p:sldId id="1379" r:id="rId18"/>
    <p:sldId id="1385" r:id="rId19"/>
    <p:sldId id="1384" r:id="rId20"/>
    <p:sldId id="1387" r:id="rId21"/>
    <p:sldId id="1388" r:id="rId22"/>
    <p:sldId id="1374" r:id="rId23"/>
    <p:sldId id="1342" r:id="rId24"/>
    <p:sldId id="1390" r:id="rId25"/>
    <p:sldId id="1343" r:id="rId26"/>
    <p:sldId id="1345" r:id="rId27"/>
    <p:sldId id="1358" r:id="rId28"/>
    <p:sldId id="1330" r:id="rId29"/>
    <p:sldId id="1395" r:id="rId30"/>
    <p:sldId id="1309" r:id="rId31"/>
    <p:sldId id="1382" r:id="rId32"/>
    <p:sldId id="1346" r:id="rId33"/>
    <p:sldId id="1347" r:id="rId34"/>
    <p:sldId id="1393" r:id="rId35"/>
    <p:sldId id="1352" r:id="rId36"/>
    <p:sldId id="1397" r:id="rId37"/>
    <p:sldId id="1356" r:id="rId38"/>
    <p:sldId id="1355" r:id="rId39"/>
    <p:sldId id="1354" r:id="rId40"/>
    <p:sldId id="1398" r:id="rId41"/>
    <p:sldId id="1364" r:id="rId42"/>
    <p:sldId id="1360" r:id="rId43"/>
  </p:sldIdLst>
  <p:sldSz cx="9144000" cy="6858000" type="screen4x3"/>
  <p:notesSz cx="6950075" cy="9236075"/>
  <p:embeddedFontLs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Franklin Gothic Book" panose="020B0503020102020204" pitchFamily="34" charset="0"/>
      <p:regular r:id="rId50"/>
      <p:italic r:id="rId51"/>
    </p:embeddedFont>
    <p:embeddedFont>
      <p:font typeface="Franklin Gothic Medium" panose="020B0603020102020204" pitchFamily="34" charset="0"/>
      <p:regular r:id="rId52"/>
      <p:italic r:id="rId53"/>
    </p:embeddedFont>
  </p:embeddedFontLst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 userDrawn="1">
          <p15:clr>
            <a:srgbClr val="A4A3A4"/>
          </p15:clr>
        </p15:guide>
        <p15:guide id="2" pos="218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CC"/>
    <a:srgbClr val="FFFFFF"/>
    <a:srgbClr val="0000CC"/>
    <a:srgbClr val="FF99FF"/>
    <a:srgbClr val="FFCC00"/>
    <a:srgbClr val="FFFF00"/>
    <a:srgbClr val="993300"/>
    <a:srgbClr val="FF00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75" autoAdjust="0"/>
  </p:normalViewPr>
  <p:slideViewPr>
    <p:cSldViewPr>
      <p:cViewPr varScale="1">
        <p:scale>
          <a:sx n="174" d="100"/>
          <a:sy n="174" d="100"/>
        </p:scale>
        <p:origin x="140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02" y="-78"/>
      </p:cViewPr>
      <p:guideLst>
        <p:guide orient="horz" pos="2908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068362178644497"/>
          <c:y val="5.8737436724335061E-2"/>
          <c:w val="0.73667339824661604"/>
          <c:h val="0.75754813058966364"/>
        </c:manualLayout>
      </c:layout>
      <c:scatterChart>
        <c:scatterStyle val="smoothMarker"/>
        <c:varyColors val="0"/>
        <c:ser>
          <c:idx val="7"/>
          <c:order val="0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Sheet1!$O$57:$O$58</c:f>
              <c:numCache>
                <c:formatCode>0.00</c:formatCode>
                <c:ptCount val="2"/>
                <c:pt idx="0">
                  <c:v>5.477777777777777</c:v>
                </c:pt>
                <c:pt idx="1">
                  <c:v>6.79</c:v>
                </c:pt>
              </c:numCache>
            </c:numRef>
          </c:xVal>
          <c:yVal>
            <c:numRef>
              <c:f>Sheet1!$L$57:$L$58</c:f>
              <c:numCache>
                <c:formatCode>General</c:formatCode>
                <c:ptCount val="2"/>
                <c:pt idx="0">
                  <c:v>0</c:v>
                </c:pt>
                <c:pt idx="1">
                  <c:v>756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F08-427A-B6A9-C15788564A0A}"/>
            </c:ext>
          </c:extLst>
        </c:ser>
        <c:ser>
          <c:idx val="6"/>
          <c:order val="1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Sheet1!$O$54:$O$55</c:f>
              <c:numCache>
                <c:formatCode>0.00</c:formatCode>
                <c:ptCount val="2"/>
                <c:pt idx="0">
                  <c:v>5.6666666666666661</c:v>
                </c:pt>
                <c:pt idx="1">
                  <c:v>6.96</c:v>
                </c:pt>
              </c:numCache>
            </c:numRef>
          </c:xVal>
          <c:yVal>
            <c:numRef>
              <c:f>Sheet1!$L$54:$L$55</c:f>
              <c:numCache>
                <c:formatCode>General</c:formatCode>
                <c:ptCount val="2"/>
                <c:pt idx="0">
                  <c:v>0</c:v>
                </c:pt>
                <c:pt idx="1">
                  <c:v>741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F08-427A-B6A9-C15788564A0A}"/>
            </c:ext>
          </c:extLst>
        </c:ser>
        <c:ser>
          <c:idx val="5"/>
          <c:order val="2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Sheet1!$O$51:$O$52</c:f>
              <c:numCache>
                <c:formatCode>0.00</c:formatCode>
                <c:ptCount val="2"/>
                <c:pt idx="0">
                  <c:v>6.1388888888888875</c:v>
                </c:pt>
                <c:pt idx="1">
                  <c:v>7.38</c:v>
                </c:pt>
              </c:numCache>
            </c:numRef>
          </c:xVal>
          <c:yVal>
            <c:numRef>
              <c:f>Sheet1!$L$51:$L$52</c:f>
              <c:numCache>
                <c:formatCode>General</c:formatCode>
                <c:ptCount val="2"/>
                <c:pt idx="0">
                  <c:v>0</c:v>
                </c:pt>
                <c:pt idx="1">
                  <c:v>712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F08-427A-B6A9-C15788564A0A}"/>
            </c:ext>
          </c:extLst>
        </c:ser>
        <c:ser>
          <c:idx val="3"/>
          <c:order val="3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Sheet1!$O$48:$O$49</c:f>
              <c:numCache>
                <c:formatCode>0.00</c:formatCode>
                <c:ptCount val="2"/>
                <c:pt idx="0">
                  <c:v>6.6111111111111107</c:v>
                </c:pt>
                <c:pt idx="1">
                  <c:v>7.8</c:v>
                </c:pt>
              </c:numCache>
            </c:numRef>
          </c:xVal>
          <c:yVal>
            <c:numRef>
              <c:f>Sheet1!$L$48:$L$49</c:f>
              <c:numCache>
                <c:formatCode>General</c:formatCode>
                <c:ptCount val="2"/>
                <c:pt idx="0">
                  <c:v>0</c:v>
                </c:pt>
                <c:pt idx="1">
                  <c:v>682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F08-427A-B6A9-C15788564A0A}"/>
            </c:ext>
          </c:extLst>
        </c:ser>
        <c:ser>
          <c:idx val="2"/>
          <c:order val="4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Sheet1!$O$45:$O$46</c:f>
              <c:numCache>
                <c:formatCode>0.00</c:formatCode>
                <c:ptCount val="2"/>
                <c:pt idx="0">
                  <c:v>7.0833333333333321</c:v>
                </c:pt>
                <c:pt idx="1">
                  <c:v>8.23</c:v>
                </c:pt>
              </c:numCache>
            </c:numRef>
          </c:xVal>
          <c:yVal>
            <c:numRef>
              <c:f>Sheet1!$L$45:$L$46</c:f>
              <c:numCache>
                <c:formatCode>General</c:formatCode>
                <c:ptCount val="2"/>
                <c:pt idx="0">
                  <c:v>0</c:v>
                </c:pt>
                <c:pt idx="1">
                  <c:v>656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F08-427A-B6A9-C15788564A0A}"/>
            </c:ext>
          </c:extLst>
        </c:ser>
        <c:ser>
          <c:idx val="12"/>
          <c:order val="5"/>
          <c:spPr>
            <a:ln>
              <a:solidFill>
                <a:srgbClr val="0000CC"/>
              </a:solidFill>
              <a:prstDash val="sysDash"/>
            </a:ln>
          </c:spPr>
          <c:marker>
            <c:symbol val="none"/>
          </c:marker>
          <c:xVal>
            <c:numRef>
              <c:f>Sheet1!$O$75:$O$76</c:f>
              <c:numCache>
                <c:formatCode>0.00</c:formatCode>
                <c:ptCount val="2"/>
                <c:pt idx="0">
                  <c:v>0</c:v>
                </c:pt>
                <c:pt idx="1">
                  <c:v>1.28</c:v>
                </c:pt>
              </c:numCache>
            </c:numRef>
          </c:xVal>
          <c:yVal>
            <c:numRef>
              <c:f>Sheet1!$L$75:$L$76</c:f>
              <c:numCache>
                <c:formatCode>General</c:formatCode>
                <c:ptCount val="2"/>
                <c:pt idx="0">
                  <c:v>0</c:v>
                </c:pt>
                <c:pt idx="1">
                  <c:v>800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F08-427A-B6A9-C15788564A0A}"/>
            </c:ext>
          </c:extLst>
        </c:ser>
        <c:ser>
          <c:idx val="11"/>
          <c:order val="6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Sheet1!$O$72:$O$73</c:f>
              <c:numCache>
                <c:formatCode>0.00</c:formatCode>
                <c:ptCount val="2"/>
                <c:pt idx="0">
                  <c:v>0.94444444444444431</c:v>
                </c:pt>
                <c:pt idx="1">
                  <c:v>1.7444444444444445</c:v>
                </c:pt>
              </c:numCache>
            </c:numRef>
          </c:xVal>
          <c:yVal>
            <c:numRef>
              <c:f>Sheet1!$L$72:$L$73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F08-427A-B6A9-C15788564A0A}"/>
            </c:ext>
          </c:extLst>
        </c:ser>
        <c:ser>
          <c:idx val="10"/>
          <c:order val="7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Sheet1!$O$42:$O$43</c:f>
              <c:numCache>
                <c:formatCode>0.00</c:formatCode>
                <c:ptCount val="2"/>
                <c:pt idx="0">
                  <c:v>7.5555555555555545</c:v>
                </c:pt>
                <c:pt idx="1">
                  <c:v>8.66</c:v>
                </c:pt>
              </c:numCache>
            </c:numRef>
          </c:xVal>
          <c:yVal>
            <c:numRef>
              <c:f>Sheet1!$L$42:$L$43</c:f>
              <c:numCache>
                <c:formatCode>General</c:formatCode>
                <c:ptCount val="2"/>
                <c:pt idx="0">
                  <c:v>0</c:v>
                </c:pt>
                <c:pt idx="1">
                  <c:v>635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5F08-427A-B6A9-C15788564A0A}"/>
            </c:ext>
          </c:extLst>
        </c:ser>
        <c:ser>
          <c:idx val="9"/>
          <c:order val="8"/>
          <c:marker>
            <c:symbol val="none"/>
          </c:marker>
          <c:dPt>
            <c:idx val="1"/>
            <c:bubble3D val="0"/>
            <c:spPr>
              <a:ln>
                <a:solidFill>
                  <a:srgbClr val="0000CC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9-5F08-427A-B6A9-C15788564A0A}"/>
              </c:ext>
            </c:extLst>
          </c:dPt>
          <c:xVal>
            <c:numRef>
              <c:f>Sheet1!$O$66:$O$67</c:f>
              <c:numCache>
                <c:formatCode>0.00</c:formatCode>
                <c:ptCount val="2"/>
                <c:pt idx="0">
                  <c:v>2.833333333333333</c:v>
                </c:pt>
                <c:pt idx="1">
                  <c:v>3.6333333333333329</c:v>
                </c:pt>
              </c:numCache>
            </c:numRef>
          </c:xVal>
          <c:yVal>
            <c:numRef>
              <c:f>Sheet1!$L$66:$L$67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5F08-427A-B6A9-C15788564A0A}"/>
            </c:ext>
          </c:extLst>
        </c:ser>
        <c:ser>
          <c:idx val="8"/>
          <c:order val="9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Sheet1!$O$69:$O$70</c:f>
              <c:numCache>
                <c:formatCode>0.00</c:formatCode>
                <c:ptCount val="2"/>
                <c:pt idx="0">
                  <c:v>1.8888888888888886</c:v>
                </c:pt>
                <c:pt idx="1">
                  <c:v>2.6888888888888887</c:v>
                </c:pt>
              </c:numCache>
            </c:numRef>
          </c:xVal>
          <c:yVal>
            <c:numRef>
              <c:f>Sheet1!$L$69:$L$70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5F08-427A-B6A9-C15788564A0A}"/>
            </c:ext>
          </c:extLst>
        </c:ser>
        <c:ser>
          <c:idx val="4"/>
          <c:order val="10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Sheet1!$O$60:$O$61</c:f>
              <c:numCache>
                <c:formatCode>0.00</c:formatCode>
                <c:ptCount val="2"/>
                <c:pt idx="0">
                  <c:v>4.7222222222222214</c:v>
                </c:pt>
                <c:pt idx="1">
                  <c:v>5.5222222222222213</c:v>
                </c:pt>
              </c:numCache>
            </c:numRef>
          </c:xVal>
          <c:yVal>
            <c:numRef>
              <c:f>Sheet1!$L$60:$L$61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5F08-427A-B6A9-C15788564A0A}"/>
            </c:ext>
          </c:extLst>
        </c:ser>
        <c:ser>
          <c:idx val="0"/>
          <c:order val="11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Sheet1!$O$63:$O$64</c:f>
              <c:numCache>
                <c:formatCode>0.00</c:formatCode>
                <c:ptCount val="2"/>
                <c:pt idx="0">
                  <c:v>3.7777777777777772</c:v>
                </c:pt>
                <c:pt idx="1">
                  <c:v>4.5777777777777775</c:v>
                </c:pt>
              </c:numCache>
            </c:numRef>
          </c:xVal>
          <c:yVal>
            <c:numRef>
              <c:f>Sheet1!$L$63:$L$64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5F08-427A-B6A9-C15788564A0A}"/>
            </c:ext>
          </c:extLst>
        </c:ser>
        <c:ser>
          <c:idx val="1"/>
          <c:order val="12"/>
          <c:marker>
            <c:spPr>
              <a:solidFill>
                <a:srgbClr val="0000CC"/>
              </a:solidFill>
            </c:spPr>
          </c:marker>
          <c:trendline>
            <c:spPr>
              <a:ln>
                <a:solidFill>
                  <a:srgbClr val="C00000"/>
                </a:solidFill>
                <a:prstDash val="sysDash"/>
              </a:ln>
            </c:spPr>
            <c:trendlineType val="power"/>
            <c:forward val="4"/>
            <c:backward val="2.5"/>
            <c:dispRSqr val="0"/>
            <c:dispEq val="0"/>
          </c:trendline>
          <c:xVal>
            <c:numRef>
              <c:f>Sheet1!$F$5:$F$10</c:f>
              <c:numCache>
                <c:formatCode>0.00</c:formatCode>
                <c:ptCount val="6"/>
                <c:pt idx="0">
                  <c:v>8.66</c:v>
                </c:pt>
                <c:pt idx="1">
                  <c:v>8.23</c:v>
                </c:pt>
                <c:pt idx="2">
                  <c:v>7.8</c:v>
                </c:pt>
                <c:pt idx="3">
                  <c:v>7.38</c:v>
                </c:pt>
                <c:pt idx="4">
                  <c:v>6.96</c:v>
                </c:pt>
                <c:pt idx="5">
                  <c:v>6.79</c:v>
                </c:pt>
              </c:numCache>
            </c:numRef>
          </c:xVal>
          <c:yVal>
            <c:numRef>
              <c:f>Sheet1!$C$5:$C$10</c:f>
              <c:numCache>
                <c:formatCode>General</c:formatCode>
                <c:ptCount val="6"/>
                <c:pt idx="0">
                  <c:v>635</c:v>
                </c:pt>
                <c:pt idx="1">
                  <c:v>656</c:v>
                </c:pt>
                <c:pt idx="2">
                  <c:v>682</c:v>
                </c:pt>
                <c:pt idx="3">
                  <c:v>712</c:v>
                </c:pt>
                <c:pt idx="4">
                  <c:v>741</c:v>
                </c:pt>
                <c:pt idx="5">
                  <c:v>756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5F08-427A-B6A9-C15788564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180736"/>
        <c:axId val="144182656"/>
      </c:scatterChart>
      <c:valAx>
        <c:axId val="144180736"/>
        <c:scaling>
          <c:orientation val="minMax"/>
          <c:max val="10"/>
          <c:min val="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2400">
                    <a:solidFill>
                      <a:srgbClr val="0000CC"/>
                    </a:solidFill>
                  </a:defRPr>
                </a:pPr>
                <a:r>
                  <a:rPr lang="en-US" sz="2400" baseline="0">
                    <a:solidFill>
                      <a:srgbClr val="0000CC"/>
                    </a:solidFill>
                  </a:rPr>
                  <a:t>Hybrid Dipole Field</a:t>
                </a:r>
                <a:r>
                  <a:rPr lang="en-US" sz="2400">
                    <a:solidFill>
                      <a:srgbClr val="0000CC"/>
                    </a:solidFill>
                  </a:rPr>
                  <a:t> (T)</a:t>
                </a:r>
              </a:p>
            </c:rich>
          </c:tx>
          <c:layout>
            <c:manualLayout>
              <c:xMode val="edge"/>
              <c:yMode val="edge"/>
              <c:x val="0.21424518665590822"/>
              <c:y val="0.90955813708301947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4182656"/>
        <c:crosses val="autoZero"/>
        <c:crossBetween val="midCat"/>
        <c:majorUnit val="2"/>
        <c:minorUnit val="0.5"/>
      </c:valAx>
      <c:valAx>
        <c:axId val="144182656"/>
        <c:scaling>
          <c:orientation val="minMax"/>
          <c:max val="1000"/>
        </c:scaling>
        <c:delete val="0"/>
        <c:axPos val="l"/>
        <c:majorGridlines>
          <c:spPr>
            <a:ln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 sz="2400" b="1">
                    <a:solidFill>
                      <a:srgbClr val="0000CC"/>
                    </a:solidFill>
                  </a:defRPr>
                </a:pPr>
                <a:r>
                  <a:rPr lang="en-US" sz="2400" b="1">
                    <a:solidFill>
                      <a:srgbClr val="0000CC"/>
                    </a:solidFill>
                  </a:rPr>
                  <a:t>HTS Coil Current</a:t>
                </a:r>
                <a:r>
                  <a:rPr lang="en-US" sz="2400" b="1" baseline="0">
                    <a:solidFill>
                      <a:srgbClr val="0000CC"/>
                    </a:solidFill>
                  </a:rPr>
                  <a:t> </a:t>
                </a:r>
                <a:r>
                  <a:rPr lang="en-US" sz="2400" b="1">
                    <a:solidFill>
                      <a:srgbClr val="0000CC"/>
                    </a:solidFill>
                  </a:rPr>
                  <a:t>(A)</a:t>
                </a:r>
              </a:p>
            </c:rich>
          </c:tx>
          <c:layout>
            <c:manualLayout>
              <c:xMode val="edge"/>
              <c:yMode val="edge"/>
              <c:x val="4.7089329832651774E-4"/>
              <c:y val="0.1232338775310530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44180736"/>
        <c:crosses val="autoZero"/>
        <c:crossBetween val="midCat"/>
        <c:majorUnit val="200"/>
        <c:minorUnit val="10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0.27222</cdr:x>
      <cdr:y>0.33301</cdr:y>
    </cdr:from>
    <cdr:to>
      <cdr:x>0.60037</cdr:x>
      <cdr:y>0.44322</cdr:y>
    </cdr:to>
    <cdr:sp macro="" textlink="">
      <cdr:nvSpPr>
        <cdr:cNvPr id="2" name="Arrow: Up-Down 1">
          <a:extLst xmlns:a="http://schemas.openxmlformats.org/drawingml/2006/main">
            <a:ext uri="{FF2B5EF4-FFF2-40B4-BE49-F238E27FC236}">
              <a16:creationId xmlns:a16="http://schemas.microsoft.com/office/drawing/2014/main" id="{9E01B53A-B485-4B27-9856-CB5BA4BC67CD}"/>
            </a:ext>
          </a:extLst>
        </cdr:cNvPr>
        <cdr:cNvSpPr>
          <a:spLocks xmlns:a="http://schemas.openxmlformats.org/drawingml/2006/main"/>
        </cdr:cNvSpPr>
      </cdr:nvSpPr>
      <cdr:spPr>
        <a:xfrm xmlns:a="http://schemas.openxmlformats.org/drawingml/2006/main" rot="5400000">
          <a:off x="2050673" y="957205"/>
          <a:ext cx="518487" cy="1737373"/>
        </a:xfrm>
        <a:prstGeom xmlns:a="http://schemas.openxmlformats.org/drawingml/2006/main" prst="upDownArrow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0.34994</cdr:x>
      <cdr:y>0.35452</cdr:y>
    </cdr:from>
    <cdr:to>
      <cdr:x>0.56394</cdr:x>
      <cdr:y>0.42951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EE2620BB-73D2-4695-9E7D-3A09FA9A3DDD}"/>
            </a:ext>
          </a:extLst>
        </cdr:cNvPr>
        <cdr:cNvSpPr txBox="1"/>
      </cdr:nvSpPr>
      <cdr:spPr>
        <a:xfrm xmlns:a="http://schemas.openxmlformats.org/drawingml/2006/main">
          <a:off x="1852740" y="1667852"/>
          <a:ext cx="1132992" cy="35278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ts val="1000"/>
            </a:lnSpc>
          </a:pPr>
          <a:r>
            <a:rPr lang="en-US" sz="1200" b="1" dirty="0">
              <a:solidFill>
                <a:srgbClr val="C00000"/>
              </a:solidFill>
            </a:rPr>
            <a:t>Magnetization Studies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691" cy="4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79" tIns="45041" rIns="90079" bIns="45041" numCol="1" anchor="t" anchorCtr="0" compatLnSpc="1">
            <a:prstTxWarp prst="textNoShape">
              <a:avLst/>
            </a:prstTxWarp>
          </a:bodyPr>
          <a:lstStyle>
            <a:lvl1pPr defTabSz="898525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4084" y="0"/>
            <a:ext cx="2973452" cy="4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79" tIns="45041" rIns="90079" bIns="45041" numCol="1" anchor="t" anchorCtr="0" compatLnSpc="1">
            <a:prstTxWarp prst="textNoShape">
              <a:avLst/>
            </a:prstTxWarp>
          </a:bodyPr>
          <a:lstStyle>
            <a:lvl1pPr algn="r" defTabSz="898525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98695"/>
            <a:ext cx="3048691" cy="45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79" tIns="45041" rIns="90079" bIns="45041" numCol="1" anchor="b" anchorCtr="0" compatLnSpc="1">
            <a:prstTxWarp prst="textNoShape">
              <a:avLst/>
            </a:prstTxWarp>
          </a:bodyPr>
          <a:lstStyle>
            <a:lvl1pPr defTabSz="898525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4084" y="8798695"/>
            <a:ext cx="2973452" cy="45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79" tIns="45041" rIns="90079" bIns="45041" numCol="1" anchor="b" anchorCtr="0" compatLnSpc="1">
            <a:prstTxWarp prst="textNoShape">
              <a:avLst/>
            </a:prstTxWarp>
          </a:bodyPr>
          <a:lstStyle>
            <a:lvl1pPr algn="r" defTabSz="898525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88F3D323-BC65-46F4-B113-6FAD21412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391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2640" cy="46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0" tIns="45669" rIns="91340" bIns="4566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435" y="1"/>
            <a:ext cx="3012640" cy="46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0" tIns="45669" rIns="91340" bIns="4566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92088" y="692150"/>
            <a:ext cx="6562725" cy="492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57696" y="5842385"/>
            <a:ext cx="6022145" cy="270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0" tIns="45669" rIns="91340" bIns="45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3155"/>
            <a:ext cx="3012640" cy="46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0" tIns="45669" rIns="91340" bIns="4566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435" y="8773155"/>
            <a:ext cx="3012640" cy="46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0" tIns="45669" rIns="91340" bIns="4566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B598D87F-C099-4034-BCE8-E0614B1AD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594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4EB262D-C7F6-4318-A120-4EAFBEF2F561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98D87F-C099-4034-BCE8-E0614B1AD97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05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98D87F-C099-4034-BCE8-E0614B1AD97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086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98D87F-C099-4034-BCE8-E0614B1AD974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53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98D87F-C099-4034-BCE8-E0614B1AD974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015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7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2769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54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90488"/>
            <a:ext cx="2036763" cy="6005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0488"/>
            <a:ext cx="5962650" cy="6005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0911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90488"/>
            <a:ext cx="6094413" cy="808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87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90488"/>
            <a:ext cx="6094413" cy="808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86118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90488"/>
            <a:ext cx="6094413" cy="808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00031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91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94" y="186643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8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0792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017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53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449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383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8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446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847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90488"/>
            <a:ext cx="6094413" cy="808037"/>
          </a:xfrm>
          <a:prstGeom prst="rect">
            <a:avLst/>
          </a:prstGeom>
          <a:solidFill>
            <a:srgbClr val="FFFF99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Line 8"/>
          <p:cNvSpPr>
            <a:spLocks noChangeShapeType="1"/>
          </p:cNvSpPr>
          <p:nvPr/>
        </p:nvSpPr>
        <p:spPr bwMode="auto">
          <a:xfrm flipV="1">
            <a:off x="1662113" y="1068388"/>
            <a:ext cx="7496175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Text Box 14"/>
          <p:cNvSpPr txBox="1">
            <a:spLocks noChangeArrowheads="1"/>
          </p:cNvSpPr>
          <p:nvPr/>
        </p:nvSpPr>
        <p:spPr bwMode="auto">
          <a:xfrm>
            <a:off x="533400" y="6675120"/>
            <a:ext cx="861060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2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A New Magnet R&amp;D Approach and Test Facility for High Field Magnets </a:t>
            </a:r>
            <a:r>
              <a:rPr lang="en-US" altLang="en-US" sz="1200" b="1" dirty="0">
                <a:solidFill>
                  <a:schemeClr val="accent2"/>
                </a:solidFill>
                <a:latin typeface="Comic Sans MS" pitchFamily="66" charset="0"/>
              </a:rPr>
              <a:t>-Ramesh Gupta,…  </a:t>
            </a:r>
            <a:r>
              <a:rPr lang="en-US" altLang="en-US" sz="1200" b="1" dirty="0">
                <a:solidFill>
                  <a:srgbClr val="FF0000"/>
                </a:solidFill>
                <a:latin typeface="Comic Sans MS" pitchFamily="66" charset="0"/>
              </a:rPr>
              <a:t>Sept 25, 2019   </a:t>
            </a:r>
            <a:fld id="{D50CF7C9-9B04-4466-AC4B-65F046D16CE1}" type="slidenum">
              <a:rPr lang="en-US" altLang="en-US" sz="1200" b="1" smtClean="0">
                <a:latin typeface="Comic Sans MS" pitchFamily="66" charset="0"/>
              </a:rPr>
              <a:pPr>
                <a:spcBef>
                  <a:spcPct val="50000"/>
                </a:spcBef>
                <a:defRPr/>
              </a:pPr>
              <a:t>‹#›</a:t>
            </a:fld>
            <a:r>
              <a:rPr lang="en-US" altLang="en-US" sz="1200" b="1" dirty="0">
                <a:latin typeface="Comic Sans MS" pitchFamily="66" charset="0"/>
              </a:rPr>
              <a:t> </a:t>
            </a:r>
            <a:endParaRPr lang="en-US" altLang="en-US" sz="1200" dirty="0"/>
          </a:p>
        </p:txBody>
      </p:sp>
      <p:graphicFrame>
        <p:nvGraphicFramePr>
          <p:cNvPr id="1030" name="Object 20"/>
          <p:cNvGraphicFramePr>
            <a:graphicFrameLocks noChangeAspect="1"/>
          </p:cNvGraphicFramePr>
          <p:nvPr/>
        </p:nvGraphicFramePr>
        <p:xfrm>
          <a:off x="90488" y="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17" imgW="1943100" imgH="723900" progId="Word.Document.8">
                  <p:embed/>
                </p:oleObj>
              </mc:Choice>
              <mc:Fallback>
                <p:oleObj name="Document" r:id="rId17" imgW="1943100" imgH="723900" progId="Word.Document.8">
                  <p:embed/>
                  <p:pic>
                    <p:nvPicPr>
                      <p:cNvPr id="103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8" y="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21"/>
          <p:cNvSpPr txBox="1">
            <a:spLocks noChangeArrowheads="1"/>
          </p:cNvSpPr>
          <p:nvPr/>
        </p:nvSpPr>
        <p:spPr bwMode="auto">
          <a:xfrm>
            <a:off x="44450" y="665163"/>
            <a:ext cx="212725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70000"/>
              </a:lnSpc>
              <a:defRPr/>
            </a:pPr>
            <a:r>
              <a:rPr lang="en-US" altLang="en-US" sz="1600" b="1" dirty="0">
                <a:solidFill>
                  <a:srgbClr val="CC0000"/>
                </a:solidFill>
                <a:latin typeface="Arial" charset="0"/>
              </a:rPr>
              <a:t>Superconducting </a:t>
            </a:r>
          </a:p>
          <a:p>
            <a:pPr>
              <a:lnSpc>
                <a:spcPct val="70000"/>
              </a:lnSpc>
              <a:defRPr/>
            </a:pPr>
            <a:r>
              <a:rPr lang="en-US" altLang="en-US" sz="1600" b="1" dirty="0">
                <a:solidFill>
                  <a:schemeClr val="bg2"/>
                </a:solidFill>
                <a:latin typeface="Arial" charset="0"/>
              </a:rPr>
              <a:t>Magnet Division</a:t>
            </a:r>
            <a:endParaRPr lang="en-US" altLang="en-US" b="1" dirty="0">
              <a:solidFill>
                <a:srgbClr val="CC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1380D-4DF9-4606-82A5-62D1682B3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1826" r="65000" b="19007"/>
          <a:stretch/>
        </p:blipFill>
        <p:spPr>
          <a:xfrm>
            <a:off x="44450" y="6583680"/>
            <a:ext cx="431075" cy="274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7" y="6356354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61" y="6323778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ct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44" y="6457861"/>
            <a:ext cx="1570468" cy="263614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08FBF34-4E67-6C47-A78A-9C135843AE40}"/>
              </a:ext>
            </a:extLst>
          </p:cNvPr>
          <p:cNvSpPr/>
          <p:nvPr userDrawn="1"/>
        </p:nvSpPr>
        <p:spPr>
          <a:xfrm>
            <a:off x="3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4CD79B7-4787-7344-A8E3-991F38CC2D9C}"/>
              </a:ext>
            </a:extLst>
          </p:cNvPr>
          <p:cNvSpPr txBox="1">
            <a:spLocks/>
          </p:cNvSpPr>
          <p:nvPr userDrawn="1"/>
        </p:nvSpPr>
        <p:spPr>
          <a:xfrm>
            <a:off x="2707572" y="0"/>
            <a:ext cx="6436428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1AF6C34-0601-C649-8859-7C59EC754F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43" y="123515"/>
            <a:ext cx="2064288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" y="1162375"/>
            <a:ext cx="8991600" cy="173322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 sz="3600" dirty="0"/>
              <a:t>A New Magnet R&amp;D Approach and Test Facility for High Field Magnets</a:t>
            </a:r>
          </a:p>
        </p:txBody>
      </p:sp>
      <p:sp>
        <p:nvSpPr>
          <p:cNvPr id="2051" name="Text Box 1032"/>
          <p:cNvSpPr txBox="1">
            <a:spLocks noChangeArrowheads="1"/>
          </p:cNvSpPr>
          <p:nvPr/>
        </p:nvSpPr>
        <p:spPr bwMode="auto">
          <a:xfrm>
            <a:off x="228600" y="3614270"/>
            <a:ext cx="8534400" cy="260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R. Gupta, K. Amm, M. </a:t>
            </a:r>
            <a:r>
              <a:rPr lang="en-US" altLang="en-US" sz="2400" b="1" dirty="0" err="1">
                <a:solidFill>
                  <a:srgbClr val="C00000"/>
                </a:solidFill>
              </a:rPr>
              <a:t>Anerella</a:t>
            </a:r>
            <a:r>
              <a:rPr lang="en-US" altLang="en-US" sz="2400" b="1" dirty="0">
                <a:solidFill>
                  <a:srgbClr val="C00000"/>
                </a:solidFill>
              </a:rPr>
              <a:t>, J. Cozzolino, P. Joshi, S. Joshi, S. Plate, W. Sampson and P. Wanderer</a:t>
            </a:r>
            <a:endParaRPr lang="en-US" altLang="en-US" sz="800" b="1" dirty="0">
              <a:solidFill>
                <a:srgbClr val="C00000"/>
              </a:solidFill>
            </a:endParaRPr>
          </a:p>
          <a:p>
            <a:pPr algn="ctr">
              <a:buFontTx/>
              <a:buNone/>
            </a:pPr>
            <a:r>
              <a:rPr lang="en-US" altLang="en-US" sz="2400" dirty="0"/>
              <a:t>Brookhaven National Laboratory, Upton, NY 11973 USA</a:t>
            </a:r>
          </a:p>
          <a:p>
            <a:pPr algn="ctr">
              <a:buFontTx/>
              <a:buNone/>
            </a:pPr>
            <a:endParaRPr lang="en-US" altLang="en-US" sz="2400" dirty="0"/>
          </a:p>
          <a:p>
            <a:pPr algn="ctr">
              <a:buFontTx/>
              <a:buNone/>
            </a:pPr>
            <a:endParaRPr lang="en-US" altLang="en-US" sz="2400" dirty="0"/>
          </a:p>
          <a:p>
            <a:pPr algn="ctr"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</a:rPr>
              <a:t>September 25,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C3098AEA-B25A-44DD-A29F-655A5E43E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" y="4082332"/>
            <a:ext cx="4400597" cy="2468880"/>
          </a:xfrm>
        </p:spPr>
      </p:pic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834640" y="92710"/>
            <a:ext cx="6237306" cy="808037"/>
          </a:xfrm>
        </p:spPr>
        <p:txBody>
          <a:bodyPr/>
          <a:lstStyle/>
          <a:p>
            <a:r>
              <a:rPr lang="en-US" altLang="en-US" sz="2800" dirty="0"/>
              <a:t>Main Parameters of DCC017</a:t>
            </a:r>
          </a:p>
        </p:txBody>
      </p:sp>
      <p:sp>
        <p:nvSpPr>
          <p:cNvPr id="17413" name="Text Box 1031"/>
          <p:cNvSpPr txBox="1">
            <a:spLocks noChangeArrowheads="1"/>
          </p:cNvSpPr>
          <p:nvPr/>
        </p:nvSpPr>
        <p:spPr bwMode="auto">
          <a:xfrm>
            <a:off x="4113880" y="1066800"/>
            <a:ext cx="4952998" cy="561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b="1" dirty="0"/>
              <a:t>Nb</a:t>
            </a:r>
            <a:r>
              <a:rPr lang="en-US" altLang="en-US" sz="2200" b="1" baseline="-25000" dirty="0"/>
              <a:t>3</a:t>
            </a:r>
            <a:r>
              <a:rPr lang="en-US" altLang="en-US" sz="2200" b="1" dirty="0"/>
              <a:t>Sn, R&amp;W, dual aperture dipole</a:t>
            </a:r>
          </a:p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b="1" dirty="0"/>
              <a:t> Short sample current: 10.8 kA</a:t>
            </a:r>
          </a:p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b="1" dirty="0">
                <a:solidFill>
                  <a:schemeClr val="accent2"/>
                </a:solidFill>
              </a:rPr>
              <a:t>Maximum current reached: 10.8 kA</a:t>
            </a:r>
          </a:p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b="1" dirty="0">
                <a:solidFill>
                  <a:schemeClr val="accent2"/>
                </a:solidFill>
              </a:rPr>
              <a:t>Bore field: 10.2 T </a:t>
            </a:r>
          </a:p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b="1" dirty="0">
                <a:solidFill>
                  <a:schemeClr val="accent2"/>
                </a:solidFill>
              </a:rPr>
              <a:t>Peak field: 10.7 T</a:t>
            </a:r>
          </a:p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Horizontal opening: 31 mm</a:t>
            </a:r>
          </a:p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b="1" dirty="0">
                <a:solidFill>
                  <a:srgbClr val="FF0000"/>
                </a:solidFill>
              </a:rPr>
              <a:t> Vertical opening:  335 mm</a:t>
            </a:r>
            <a:endParaRPr lang="en-US" altLang="en-US" b="1" dirty="0"/>
          </a:p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dirty="0">
                <a:solidFill>
                  <a:schemeClr val="bg1">
                    <a:lumMod val="65000"/>
                  </a:schemeClr>
                </a:solidFill>
              </a:rPr>
              <a:t>Coil height in each aperture: 85 mm</a:t>
            </a:r>
          </a:p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dirty="0">
                <a:solidFill>
                  <a:schemeClr val="bg1">
                    <a:lumMod val="65000"/>
                  </a:schemeClr>
                </a:solidFill>
              </a:rPr>
              <a:t>Straight section: 305 mm </a:t>
            </a:r>
          </a:p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dirty="0">
                <a:solidFill>
                  <a:schemeClr val="bg1">
                    <a:lumMod val="65000"/>
                  </a:schemeClr>
                </a:solidFill>
              </a:rPr>
              <a:t>Coil length: 614 mm </a:t>
            </a:r>
          </a:p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dirty="0">
                <a:solidFill>
                  <a:schemeClr val="bg1">
                    <a:lumMod val="65000"/>
                  </a:schemeClr>
                </a:solidFill>
              </a:rPr>
              <a:t>Center-to-center btw 2 aperture: 118 mm</a:t>
            </a:r>
          </a:p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dirty="0">
                <a:solidFill>
                  <a:schemeClr val="bg1">
                    <a:lumMod val="65000"/>
                  </a:schemeClr>
                </a:solidFill>
              </a:rPr>
              <a:t>Stored Energy @ Quench: ~0.2 MJ</a:t>
            </a:r>
          </a:p>
          <a:p>
            <a:pPr marL="182880" indent="-182880">
              <a:lnSpc>
                <a:spcPct val="105000"/>
              </a:lnSpc>
              <a:spcBef>
                <a:spcPts val="600"/>
              </a:spcBef>
            </a:pPr>
            <a:r>
              <a:rPr lang="en-US" altLang="en-US" sz="2200" dirty="0">
                <a:solidFill>
                  <a:schemeClr val="bg1">
                    <a:lumMod val="65000"/>
                  </a:schemeClr>
                </a:solidFill>
              </a:rPr>
              <a:t>Inductance: 4.9 </a:t>
            </a:r>
            <a:r>
              <a:rPr lang="en-US" altLang="en-US" sz="2200" dirty="0" err="1">
                <a:solidFill>
                  <a:schemeClr val="bg1">
                    <a:lumMod val="65000"/>
                  </a:schemeClr>
                </a:solidFill>
              </a:rPr>
              <a:t>mH</a:t>
            </a:r>
            <a:endParaRPr lang="en-US" altLang="en-US" sz="2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ED800B-BB1B-4F13-8E25-34267724F0CE}"/>
              </a:ext>
            </a:extLst>
          </p:cNvPr>
          <p:cNvGrpSpPr/>
          <p:nvPr/>
        </p:nvGrpSpPr>
        <p:grpSpPr>
          <a:xfrm>
            <a:off x="45720" y="457200"/>
            <a:ext cx="4069080" cy="3562350"/>
            <a:chOff x="45720" y="457200"/>
            <a:chExt cx="4069080" cy="3562350"/>
          </a:xfrm>
        </p:grpSpPr>
        <p:pic>
          <p:nvPicPr>
            <p:cNvPr id="17411" name="Picture 1028" descr="fig1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143000"/>
              <a:ext cx="3429000" cy="28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2C03203-C0FC-4721-92A8-BE570DB7BF3E}"/>
                </a:ext>
              </a:extLst>
            </p:cNvPr>
            <p:cNvCxnSpPr/>
            <p:nvPr/>
          </p:nvCxnSpPr>
          <p:spPr bwMode="auto">
            <a:xfrm flipV="1">
              <a:off x="2322576" y="731520"/>
              <a:ext cx="0" cy="137160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BDE6B7-2ECF-45A2-AE14-24A74FD783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514600" y="731520"/>
              <a:ext cx="0" cy="137160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F7A07B-439B-42F7-A276-6F5108082DB2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1280160" y="530352"/>
              <a:ext cx="0" cy="246888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D759270-B67D-400F-99C9-6D71C86BFC7A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1280160" y="2011680"/>
              <a:ext cx="0" cy="246888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629F24-DCD8-43AF-BCBA-22648E6D1742}"/>
                </a:ext>
              </a:extLst>
            </p:cNvPr>
            <p:cNvCxnSpPr/>
            <p:nvPr/>
          </p:nvCxnSpPr>
          <p:spPr bwMode="auto">
            <a:xfrm flipV="1">
              <a:off x="457200" y="1764792"/>
              <a:ext cx="0" cy="54864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9640D3-E534-481E-B312-B662FFA6AE33}"/>
                </a:ext>
              </a:extLst>
            </p:cNvPr>
            <p:cNvCxnSpPr>
              <a:cxnSpLocks/>
            </p:cNvCxnSpPr>
            <p:nvPr/>
          </p:nvCxnSpPr>
          <p:spPr bwMode="auto">
            <a:xfrm rot="10800000" flipV="1">
              <a:off x="457200" y="2706624"/>
              <a:ext cx="0" cy="54864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98B304-3B50-4D83-B26E-BD2937FE9EAE}"/>
                </a:ext>
              </a:extLst>
            </p:cNvPr>
            <p:cNvSpPr txBox="1"/>
            <p:nvPr/>
          </p:nvSpPr>
          <p:spPr>
            <a:xfrm>
              <a:off x="45720" y="2305288"/>
              <a:ext cx="886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C0099"/>
                  </a:solidFill>
                </a:rPr>
                <a:t>335 mm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B544FA-01C3-4F51-B03A-AAD6B03A4CC0}"/>
                </a:ext>
              </a:extLst>
            </p:cNvPr>
            <p:cNvSpPr txBox="1"/>
            <p:nvPr/>
          </p:nvSpPr>
          <p:spPr>
            <a:xfrm>
              <a:off x="2011680" y="457200"/>
              <a:ext cx="7841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C0099"/>
                  </a:solidFill>
                </a:rPr>
                <a:t>31 mm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2E3516C-32E1-404E-B959-07B99E2B9A3F}"/>
                </a:ext>
              </a:extLst>
            </p:cNvPr>
            <p:cNvCxnSpPr/>
            <p:nvPr/>
          </p:nvCxnSpPr>
          <p:spPr bwMode="auto">
            <a:xfrm flipH="1">
              <a:off x="2322576" y="822960"/>
              <a:ext cx="192023" cy="0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rgbClr val="FF00FF"/>
              </a:solidFill>
              <a:prstDash val="solid"/>
              <a:round/>
              <a:headEnd type="arrow" w="sm" len="sm"/>
              <a:tailEnd type="arrow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F9E16E9-8D22-4A0F-BB00-E2F9FD07CE28}"/>
              </a:ext>
            </a:extLst>
          </p:cNvPr>
          <p:cNvSpPr txBox="1"/>
          <p:nvPr/>
        </p:nvSpPr>
        <p:spPr>
          <a:xfrm>
            <a:off x="1755199" y="4004546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C0099"/>
                </a:solidFill>
              </a:rPr>
              <a:t>304.8 mm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1D84EA-42C6-46E0-9091-C3045CE69093}"/>
              </a:ext>
            </a:extLst>
          </p:cNvPr>
          <p:cNvSpPr txBox="1"/>
          <p:nvPr/>
        </p:nvSpPr>
        <p:spPr>
          <a:xfrm>
            <a:off x="1879965" y="6258429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C0099"/>
                </a:solidFill>
              </a:rPr>
              <a:t>614.3 mm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A3CF97-4C10-46BF-ACEE-4B6647EA3EA5}"/>
              </a:ext>
            </a:extLst>
          </p:cNvPr>
          <p:cNvSpPr txBox="1"/>
          <p:nvPr/>
        </p:nvSpPr>
        <p:spPr>
          <a:xfrm>
            <a:off x="3200400" y="5715000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C0099"/>
                </a:solidFill>
              </a:rPr>
              <a:t>310.4 mm</a:t>
            </a:r>
          </a:p>
        </p:txBody>
      </p:sp>
    </p:spTree>
    <p:extLst>
      <p:ext uri="{BB962C8B-B14F-4D97-AF65-F5344CB8AC3E}">
        <p14:creationId xmlns:p14="http://schemas.microsoft.com/office/powerpoint/2010/main" val="4092130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E81A-449F-462F-8C86-5C0DD6B1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38272"/>
            <a:ext cx="6704013" cy="868997"/>
          </a:xfrm>
        </p:spPr>
        <p:txBody>
          <a:bodyPr/>
          <a:lstStyle/>
          <a:p>
            <a:r>
              <a:rPr lang="en-US" dirty="0"/>
              <a:t>Details of the Magnet DCC017</a:t>
            </a:r>
            <a:br>
              <a:rPr lang="en-US" dirty="0"/>
            </a:br>
            <a:r>
              <a:rPr lang="en-US" sz="2400" dirty="0">
                <a:solidFill>
                  <a:srgbClr val="006600"/>
                </a:solidFill>
              </a:rPr>
              <a:t>(React &amp; Wind Dipole with Low Pre-stress)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89908-9494-4AA0-AADB-FA607A4E1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9" y="1143000"/>
            <a:ext cx="2585491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85E548-1D3E-4DE0-B399-AA6D7043D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645218"/>
            <a:ext cx="3474720" cy="2877836"/>
          </a:xfrm>
          <a:prstGeom prst="rect">
            <a:avLst/>
          </a:prstGeom>
        </p:spPr>
      </p:pic>
      <p:pic>
        <p:nvPicPr>
          <p:cNvPr id="7" name="Picture 10" descr="P6080118">
            <a:extLst>
              <a:ext uri="{FF2B5EF4-FFF2-40B4-BE49-F238E27FC236}">
                <a16:creationId xmlns:a16="http://schemas.microsoft.com/office/drawing/2014/main" id="{7942F799-5664-4DB3-8B55-9483CCD67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201" y="1159669"/>
            <a:ext cx="3088397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A0CC6-797F-4474-B619-8EB91DB71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038600"/>
            <a:ext cx="3108960" cy="2484454"/>
          </a:xfrm>
          <a:prstGeom prst="rect">
            <a:avLst/>
          </a:prstGeom>
        </p:spPr>
      </p:pic>
      <p:pic>
        <p:nvPicPr>
          <p:cNvPr id="9" name="Picture 3" descr="PC290001">
            <a:extLst>
              <a:ext uri="{FF2B5EF4-FFF2-40B4-BE49-F238E27FC236}">
                <a16:creationId xmlns:a16="http://schemas.microsoft.com/office/drawing/2014/main" id="{EB42F1BD-4904-4DFD-A70D-37A506203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t="5850" r="-272" b="9689"/>
          <a:stretch/>
        </p:blipFill>
        <p:spPr bwMode="auto">
          <a:xfrm>
            <a:off x="6060211" y="1161918"/>
            <a:ext cx="2926080" cy="272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931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86244-F5BC-4320-9B4F-95B927B2D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2400"/>
            <a:ext cx="6705600" cy="808037"/>
          </a:xfrm>
        </p:spPr>
        <p:txBody>
          <a:bodyPr/>
          <a:lstStyle/>
          <a:p>
            <a:r>
              <a:rPr lang="en-US" sz="2800" dirty="0"/>
              <a:t>Benefits of the Rectangular Opening in Common Coil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23593-B352-4F5C-9A03-D866C9A7C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6" y="1295400"/>
            <a:ext cx="9059594" cy="51054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b="1" dirty="0"/>
              <a:t>Rectangular opening has several inherent advantages: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It provides a flexible structure to allow a different number of insert coils. These coils can have different height/width and their relative position can be changed, as long as they fit in the opening</a:t>
            </a:r>
          </a:p>
          <a:p>
            <a:pPr lvl="1">
              <a:spcBef>
                <a:spcPts val="1200"/>
              </a:spcBef>
            </a:pPr>
            <a:r>
              <a:rPr lang="en-US" sz="2400" b="1" dirty="0"/>
              <a:t>One generally doesn’t have similar flexibilities in a cosine theta magnet with circular bore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These coils can be made of different materials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The same opening can be used to test cables - even those cables that can’t be bent in small radius</a:t>
            </a:r>
          </a:p>
          <a:p>
            <a:pPr lvl="1">
              <a:spcBef>
                <a:spcPts val="1200"/>
              </a:spcBef>
            </a:pPr>
            <a:r>
              <a:rPr lang="en-US" sz="2400" b="1" dirty="0"/>
              <a:t>Furthermore, these cables can be looped for a longer length cable test in a high field region</a:t>
            </a:r>
          </a:p>
        </p:txBody>
      </p:sp>
    </p:spTree>
    <p:extLst>
      <p:ext uri="{BB962C8B-B14F-4D97-AF65-F5344CB8AC3E}">
        <p14:creationId xmlns:p14="http://schemas.microsoft.com/office/powerpoint/2010/main" val="2053362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B5AB2-781E-4BBA-9199-6A6B824BC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90488"/>
            <a:ext cx="5943600" cy="900112"/>
          </a:xfrm>
        </p:spPr>
        <p:txBody>
          <a:bodyPr/>
          <a:lstStyle/>
          <a:p>
            <a:r>
              <a:rPr lang="en-US" sz="2800" dirty="0"/>
              <a:t>Four Possible Configurations for Insert Coils and the Cable Tests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C1284-1000-49E9-A5D7-6BE2EDDC8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7" y="3767217"/>
            <a:ext cx="4389120" cy="2874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EAE809-DD0B-4717-B9D2-79AD83C724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r="37959" b="1903"/>
          <a:stretch/>
        </p:blipFill>
        <p:spPr>
          <a:xfrm>
            <a:off x="5044440" y="1143000"/>
            <a:ext cx="3017520" cy="2651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FCF7A-7C0C-43F0-835B-A414DB0E1F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85" r="29997" b="4949"/>
          <a:stretch/>
        </p:blipFill>
        <p:spPr>
          <a:xfrm>
            <a:off x="822960" y="1111093"/>
            <a:ext cx="3931920" cy="2752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6856F-0050-4FDC-B99D-B5698C9206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72" r="27997" b="5727"/>
          <a:stretch/>
        </p:blipFill>
        <p:spPr>
          <a:xfrm>
            <a:off x="5151120" y="3792132"/>
            <a:ext cx="3200400" cy="284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364936-9931-4329-BE7D-5B9FC60720C4}"/>
              </a:ext>
            </a:extLst>
          </p:cNvPr>
          <p:cNvSpPr txBox="1"/>
          <p:nvPr/>
        </p:nvSpPr>
        <p:spPr>
          <a:xfrm rot="-5400000">
            <a:off x="-681539" y="2077102"/>
            <a:ext cx="21493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Standard insert coil test configuration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9F751-83B5-4F68-A31A-8ABCAD8CD708}"/>
              </a:ext>
            </a:extLst>
          </p:cNvPr>
          <p:cNvSpPr txBox="1"/>
          <p:nvPr/>
        </p:nvSpPr>
        <p:spPr>
          <a:xfrm rot="-5400000">
            <a:off x="7687779" y="1989621"/>
            <a:ext cx="17299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One insert coil in one aperture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006685-CDE7-48A7-8AA4-3323491B6DE2}"/>
              </a:ext>
            </a:extLst>
          </p:cNvPr>
          <p:cNvSpPr txBox="1"/>
          <p:nvPr/>
        </p:nvSpPr>
        <p:spPr>
          <a:xfrm rot="-5400000">
            <a:off x="7463949" y="4994221"/>
            <a:ext cx="26517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Two independent insert coils in two aperture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194977-11CF-45ED-9EAA-222982D0E3D7}"/>
              </a:ext>
            </a:extLst>
          </p:cNvPr>
          <p:cNvSpPr txBox="1"/>
          <p:nvPr/>
        </p:nvSpPr>
        <p:spPr>
          <a:xfrm rot="-5400000">
            <a:off x="-941543" y="5095431"/>
            <a:ext cx="25771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Cable test configuration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35FF26-E1C2-452D-9D67-78B0AEEE1C3F}"/>
              </a:ext>
            </a:extLst>
          </p:cNvPr>
          <p:cNvSpPr txBox="1"/>
          <p:nvPr/>
        </p:nvSpPr>
        <p:spPr>
          <a:xfrm>
            <a:off x="1654379" y="2438400"/>
            <a:ext cx="290199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F59C48-A787-42E0-ACEB-D7EC78840BB8}"/>
              </a:ext>
            </a:extLst>
          </p:cNvPr>
          <p:cNvSpPr txBox="1"/>
          <p:nvPr/>
        </p:nvSpPr>
        <p:spPr>
          <a:xfrm>
            <a:off x="5670452" y="2148076"/>
            <a:ext cx="290199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09C1BA-F86F-4F53-9A07-52AB5E1194CD}"/>
              </a:ext>
            </a:extLst>
          </p:cNvPr>
          <p:cNvSpPr txBox="1"/>
          <p:nvPr/>
        </p:nvSpPr>
        <p:spPr>
          <a:xfrm>
            <a:off x="990600" y="5086553"/>
            <a:ext cx="290199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18178F-E2F5-40EC-B2F8-4A7CFD371615}"/>
              </a:ext>
            </a:extLst>
          </p:cNvPr>
          <p:cNvSpPr txBox="1"/>
          <p:nvPr/>
        </p:nvSpPr>
        <p:spPr>
          <a:xfrm>
            <a:off x="5638800" y="3992789"/>
            <a:ext cx="290199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46088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6DDD-0C08-4592-821D-58946189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09800"/>
            <a:ext cx="7924800" cy="2209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dirty="0"/>
              <a:t>Key steps and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402578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469DD-98AB-49C8-AE84-DDCA31B2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655" y="84556"/>
            <a:ext cx="5562600" cy="960896"/>
          </a:xfrm>
        </p:spPr>
        <p:txBody>
          <a:bodyPr/>
          <a:lstStyle/>
          <a:p>
            <a:r>
              <a:rPr lang="en-US" sz="2800" dirty="0"/>
              <a:t>Making Insert Coils an Integral Part of the Magnet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8DD0A-9895-4F78-BD4A-DBF15E0476D4}"/>
              </a:ext>
            </a:extLst>
          </p:cNvPr>
          <p:cNvSpPr txBox="1"/>
          <p:nvPr/>
        </p:nvSpPr>
        <p:spPr>
          <a:xfrm>
            <a:off x="142970" y="1130424"/>
            <a:ext cx="5680455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Insert a pair of new coils in the opening. There has to be some tolerances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These coils move apart under Lorentz forces and make contact with the existing magnet coils. This makes the insert coils an integral part of the magnet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 flexible splice between two coils has been developed which allows this motion. It stays in the low field region of the common coil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insert coils can be operated with an independent power supply or in series with the main magnet coils</a:t>
            </a: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F9718300-A458-45F7-9827-5E4A85A7FC0D}"/>
              </a:ext>
            </a:extLst>
          </p:cNvPr>
          <p:cNvGrpSpPr>
            <a:grpSpLocks noChangeAspect="1"/>
          </p:cNvGrpSpPr>
          <p:nvPr/>
        </p:nvGrpSpPr>
        <p:grpSpPr bwMode="auto">
          <a:xfrm rot="60000">
            <a:off x="6261962" y="2520597"/>
            <a:ext cx="2743200" cy="2143127"/>
            <a:chOff x="960" y="3120"/>
            <a:chExt cx="1536" cy="1200"/>
          </a:xfrm>
        </p:grpSpPr>
        <p:pic>
          <p:nvPicPr>
            <p:cNvPr id="8" name="Picture 14" descr="I:\cc1.GIF">
              <a:extLst>
                <a:ext uri="{FF2B5EF4-FFF2-40B4-BE49-F238E27FC236}">
                  <a16:creationId xmlns:a16="http://schemas.microsoft.com/office/drawing/2014/main" id="{9D7953FF-B159-4837-B616-8A046845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55"/>
              <a:ext cx="1359" cy="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15">
              <a:extLst>
                <a:ext uri="{FF2B5EF4-FFF2-40B4-BE49-F238E27FC236}">
                  <a16:creationId xmlns:a16="http://schemas.microsoft.com/office/drawing/2014/main" id="{1B1DBF53-285A-4EF5-AF15-D57C74A67F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320000">
              <a:off x="1056" y="3840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rgbClr val="FF99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endParaRPr lang="en-US" altLang="en-US" sz="1800"/>
            </a:p>
          </p:txBody>
        </p:sp>
        <p:sp>
          <p:nvSpPr>
            <p:cNvPr id="10" name="AutoShape 16">
              <a:extLst>
                <a:ext uri="{FF2B5EF4-FFF2-40B4-BE49-F238E27FC236}">
                  <a16:creationId xmlns:a16="http://schemas.microsoft.com/office/drawing/2014/main" id="{A2C0A360-9A19-40ED-A236-28AB99BC70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0000">
              <a:off x="1584" y="3792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rgbClr val="00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endParaRPr lang="en-US" altLang="en-US" sz="1800"/>
            </a:p>
          </p:txBody>
        </p:sp>
        <p:sp>
          <p:nvSpPr>
            <p:cNvPr id="11" name="AutoShape 17">
              <a:extLst>
                <a:ext uri="{FF2B5EF4-FFF2-40B4-BE49-F238E27FC236}">
                  <a16:creationId xmlns:a16="http://schemas.microsoft.com/office/drawing/2014/main" id="{64CFC01E-49CF-49FA-A039-0E7FA8C418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320000">
              <a:off x="1536" y="3120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rgbClr val="FF99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endParaRPr lang="en-US" altLang="en-US" sz="1800"/>
            </a:p>
          </p:txBody>
        </p:sp>
        <p:sp>
          <p:nvSpPr>
            <p:cNvPr id="12" name="AutoShape 18">
              <a:extLst>
                <a:ext uri="{FF2B5EF4-FFF2-40B4-BE49-F238E27FC236}">
                  <a16:creationId xmlns:a16="http://schemas.microsoft.com/office/drawing/2014/main" id="{732C2D91-E5F4-4DAB-8D70-07B7D6F2FC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0000">
              <a:off x="2256" y="321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rgbClr val="00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endParaRPr lang="en-US" altLang="en-US" sz="1800"/>
            </a:p>
          </p:txBody>
        </p:sp>
        <p:sp>
          <p:nvSpPr>
            <p:cNvPr id="13" name="AutoShape 19">
              <a:extLst>
                <a:ext uri="{FF2B5EF4-FFF2-40B4-BE49-F238E27FC236}">
                  <a16:creationId xmlns:a16="http://schemas.microsoft.com/office/drawing/2014/main" id="{DC29FB97-A7A1-4340-A84F-BB397F4AFE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0000">
              <a:off x="2256" y="369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rgbClr val="00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14" name="Picture 2" descr="C:\FCC\usmdp2017\IMG_20161209_165012448.jpg">
            <a:extLst>
              <a:ext uri="{FF2B5EF4-FFF2-40B4-BE49-F238E27FC236}">
                <a16:creationId xmlns:a16="http://schemas.microsoft.com/office/drawing/2014/main" id="{2890DBF0-BAC8-4D61-89EF-D185ECE3E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33895"/>
            <a:ext cx="3213776" cy="18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A045C2-D068-4F4F-B3C9-8DBB239A2A0F}"/>
              </a:ext>
            </a:extLst>
          </p:cNvPr>
          <p:cNvSpPr txBox="1"/>
          <p:nvPr/>
        </p:nvSpPr>
        <p:spPr>
          <a:xfrm>
            <a:off x="6243469" y="6157546"/>
            <a:ext cx="233128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A flexible splice </a:t>
            </a:r>
          </a:p>
        </p:txBody>
      </p:sp>
      <p:pic>
        <p:nvPicPr>
          <p:cNvPr id="17" name="Picture 2" descr="C:\FCC\usmdp2017\IMG_20161014_105101811_HDR.jpg">
            <a:extLst>
              <a:ext uri="{FF2B5EF4-FFF2-40B4-BE49-F238E27FC236}">
                <a16:creationId xmlns:a16="http://schemas.microsoft.com/office/drawing/2014/main" id="{2EF7E366-937A-4898-AE34-C1DF2282B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1" b="34047"/>
          <a:stretch/>
        </p:blipFill>
        <p:spPr bwMode="auto">
          <a:xfrm>
            <a:off x="6184300" y="1125981"/>
            <a:ext cx="1969100" cy="134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68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0D9D-EFD9-41DA-8438-4861C6C0C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90488"/>
            <a:ext cx="6704013" cy="900112"/>
          </a:xfrm>
        </p:spPr>
        <p:txBody>
          <a:bodyPr/>
          <a:lstStyle/>
          <a:p>
            <a:r>
              <a:rPr lang="en-US" dirty="0"/>
              <a:t>Capability of Magnet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03F9F-A095-4061-AB2D-3CBA9BAC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27" y="1219200"/>
            <a:ext cx="6019800" cy="5181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Structure of DCC017 is designed to deal with much higher loads than that of Nb</a:t>
            </a:r>
            <a:r>
              <a:rPr lang="en-US" sz="2400" baseline="-25000" dirty="0"/>
              <a:t>3</a:t>
            </a:r>
            <a:r>
              <a:rPr lang="en-US" sz="2400" dirty="0"/>
              <a:t>Sn coils only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The additional forces from the insert coils cause additional deflections on the support structure and additional stress/strain on the NB</a:t>
            </a:r>
            <a:r>
              <a:rPr lang="en-US" sz="2400" baseline="-25000" dirty="0"/>
              <a:t>3</a:t>
            </a:r>
            <a:r>
              <a:rPr lang="en-US" sz="2400" dirty="0"/>
              <a:t>Sn coils 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Calculations show that the DCC017 structure may accommodate a field of 16 T generated by the combination of the insert coil and the Nb</a:t>
            </a:r>
            <a:r>
              <a:rPr lang="en-US" sz="2400" baseline="-25000" dirty="0"/>
              <a:t>3</a:t>
            </a:r>
            <a:r>
              <a:rPr lang="en-US" sz="2400" dirty="0"/>
              <a:t>Sn coils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Computed stress and strain on the Nb</a:t>
            </a:r>
            <a:r>
              <a:rPr lang="en-US" sz="2400" baseline="-25000" dirty="0"/>
              <a:t>3</a:t>
            </a:r>
            <a:r>
              <a:rPr lang="en-US" sz="2400" dirty="0"/>
              <a:t>Sn coils remain within acceptable limit</a:t>
            </a:r>
          </a:p>
        </p:txBody>
      </p:sp>
      <p:pic>
        <p:nvPicPr>
          <p:cNvPr id="4" name="Picture 3" descr="C:\Users\cozz\Desktop\33-13.jpg">
            <a:extLst>
              <a:ext uri="{FF2B5EF4-FFF2-40B4-BE49-F238E27FC236}">
                <a16:creationId xmlns:a16="http://schemas.microsoft.com/office/drawing/2014/main" id="{95FB36C4-60A7-43FB-B6E9-0A9074CEB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" b="1465"/>
          <a:stretch/>
        </p:blipFill>
        <p:spPr bwMode="auto">
          <a:xfrm rot="5400000">
            <a:off x="6642381" y="3272313"/>
            <a:ext cx="1828800" cy="31134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A72225-BE9E-429A-B82E-96163ACE7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80" y="1429154"/>
            <a:ext cx="2855375" cy="2194560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917C7C27-328F-4A40-A957-9C638EACEF7F}"/>
              </a:ext>
            </a:extLst>
          </p:cNvPr>
          <p:cNvSpPr/>
          <p:nvPr/>
        </p:nvSpPr>
        <p:spPr bwMode="auto">
          <a:xfrm>
            <a:off x="6934200" y="1905000"/>
            <a:ext cx="152400" cy="228600"/>
          </a:xfrm>
          <a:prstGeom prst="upArrow">
            <a:avLst/>
          </a:prstGeom>
          <a:solidFill>
            <a:schemeClr val="bg1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2F2A4FFA-B921-42E2-9902-EF679B0D2492}"/>
              </a:ext>
            </a:extLst>
          </p:cNvPr>
          <p:cNvSpPr/>
          <p:nvPr/>
        </p:nvSpPr>
        <p:spPr bwMode="auto">
          <a:xfrm rot="10800000">
            <a:off x="7162800" y="3036914"/>
            <a:ext cx="152400" cy="228600"/>
          </a:xfrm>
          <a:prstGeom prst="upArrow">
            <a:avLst/>
          </a:prstGeom>
          <a:solidFill>
            <a:schemeClr val="bg1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8B9F1-CF82-4889-8310-647539938620}"/>
              </a:ext>
            </a:extLst>
          </p:cNvPr>
          <p:cNvSpPr txBox="1"/>
          <p:nvPr/>
        </p:nvSpPr>
        <p:spPr>
          <a:xfrm>
            <a:off x="7023969" y="4419600"/>
            <a:ext cx="1178528" cy="369332"/>
          </a:xfrm>
          <a:prstGeom prst="rect">
            <a:avLst/>
          </a:prstGeom>
          <a:noFill/>
          <a:ln w="15875" cmpd="sng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C00"/>
                </a:solidFill>
              </a:rPr>
              <a:t>Insert coil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26F83-BBE7-43B5-BB50-7349FF48F8C7}"/>
              </a:ext>
            </a:extLst>
          </p:cNvPr>
          <p:cNvSpPr txBox="1"/>
          <p:nvPr/>
        </p:nvSpPr>
        <p:spPr>
          <a:xfrm>
            <a:off x="7041103" y="4862142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Nb</a:t>
            </a:r>
            <a:r>
              <a:rPr lang="en-US" b="1" baseline="-25000" dirty="0">
                <a:solidFill>
                  <a:srgbClr val="FFFF00"/>
                </a:solidFill>
              </a:rPr>
              <a:t>3</a:t>
            </a:r>
            <a:r>
              <a:rPr lang="en-US" b="1" dirty="0">
                <a:solidFill>
                  <a:srgbClr val="FFFF00"/>
                </a:solidFill>
              </a:rPr>
              <a:t>Sn coil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ABA43-9772-4CAC-A452-D98BE933BB05}"/>
              </a:ext>
            </a:extLst>
          </p:cNvPr>
          <p:cNvSpPr txBox="1"/>
          <p:nvPr/>
        </p:nvSpPr>
        <p:spPr>
          <a:xfrm>
            <a:off x="7002631" y="5367092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Nb</a:t>
            </a:r>
            <a:r>
              <a:rPr lang="en-US" b="1" baseline="-25000" dirty="0">
                <a:solidFill>
                  <a:srgbClr val="FFFF00"/>
                </a:solidFill>
              </a:rPr>
              <a:t>3</a:t>
            </a:r>
            <a:r>
              <a:rPr lang="en-US" b="1" dirty="0">
                <a:solidFill>
                  <a:srgbClr val="FFFF00"/>
                </a:solidFill>
              </a:rPr>
              <a:t>Sn coil</a:t>
            </a:r>
          </a:p>
        </p:txBody>
      </p:sp>
    </p:spTree>
    <p:extLst>
      <p:ext uri="{BB962C8B-B14F-4D97-AF65-F5344CB8AC3E}">
        <p14:creationId xmlns:p14="http://schemas.microsoft.com/office/powerpoint/2010/main" val="1179315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08CDC-9538-4BA3-8686-D2192561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1" y="90488"/>
            <a:ext cx="5181600" cy="900112"/>
          </a:xfrm>
        </p:spPr>
        <p:txBody>
          <a:bodyPr/>
          <a:lstStyle/>
          <a:p>
            <a:r>
              <a:rPr lang="en-US" sz="2800" dirty="0"/>
              <a:t>Quench Protection</a:t>
            </a:r>
          </a:p>
        </p:txBody>
      </p:sp>
      <p:pic>
        <p:nvPicPr>
          <p:cNvPr id="5" name="Picture 3" descr="C:\FCC\usmdp2017\IMG_1658.JPG">
            <a:extLst>
              <a:ext uri="{FF2B5EF4-FFF2-40B4-BE49-F238E27FC236}">
                <a16:creationId xmlns:a16="http://schemas.microsoft.com/office/drawing/2014/main" id="{F7E7413C-20CE-48C1-B1A2-0B0E6799E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6928" r="1126" b="23856"/>
          <a:stretch/>
        </p:blipFill>
        <p:spPr bwMode="auto">
          <a:xfrm rot="5400000">
            <a:off x="1584960" y="3070652"/>
            <a:ext cx="548640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FCC\usmdp2017\IMG_1659.JPG">
            <a:extLst>
              <a:ext uri="{FF2B5EF4-FFF2-40B4-BE49-F238E27FC236}">
                <a16:creationId xmlns:a16="http://schemas.microsoft.com/office/drawing/2014/main" id="{B4CA52AD-FD02-4B41-8D38-0FDF0A854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35" b="8958"/>
          <a:stretch/>
        </p:blipFill>
        <p:spPr bwMode="auto">
          <a:xfrm rot="5400000">
            <a:off x="-645920" y="1889760"/>
            <a:ext cx="5029200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2E7195-C426-4853-BF0B-4C60FACCA49E}"/>
              </a:ext>
            </a:extLst>
          </p:cNvPr>
          <p:cNvSpPr txBox="1"/>
          <p:nvPr/>
        </p:nvSpPr>
        <p:spPr>
          <a:xfrm>
            <a:off x="5151120" y="990600"/>
            <a:ext cx="393776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Quench protection system is designed to protect both the main magnet coils and the insert coils </a:t>
            </a:r>
          </a:p>
          <a:p>
            <a:pPr marL="182880" indent="-18288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The insert coil may be HTS or LTS</a:t>
            </a:r>
          </a:p>
          <a:p>
            <a:pPr marL="182880" indent="-18288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 BNL advanced quench protection with fast energy extraction has protected both HTS and LTS coils</a:t>
            </a:r>
          </a:p>
          <a:p>
            <a:pPr marL="182880" indent="-18288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 The impact of inter-coil coupling (specially in the event of quench) is an important consideration</a:t>
            </a:r>
          </a:p>
        </p:txBody>
      </p:sp>
    </p:spTree>
    <p:extLst>
      <p:ext uri="{BB962C8B-B14F-4D97-AF65-F5344CB8AC3E}">
        <p14:creationId xmlns:p14="http://schemas.microsoft.com/office/powerpoint/2010/main" val="3791532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0D9D-EFD9-41DA-8438-4861C6C0C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90488"/>
            <a:ext cx="6627813" cy="900112"/>
          </a:xfrm>
        </p:spPr>
        <p:txBody>
          <a:bodyPr/>
          <a:lstStyle/>
          <a:p>
            <a:r>
              <a:rPr lang="en-US" sz="2800" dirty="0"/>
              <a:t>Projects Using New R&amp;D Approach and Test Facility at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03F9F-A095-4061-AB2D-3CBA9BAC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029200"/>
          </a:xfrm>
        </p:spPr>
        <p:txBody>
          <a:bodyPr/>
          <a:lstStyle/>
          <a:p>
            <a:r>
              <a:rPr lang="en-US" sz="2400" b="1" dirty="0"/>
              <a:t>Experience with the successfully completed project</a:t>
            </a:r>
          </a:p>
          <a:p>
            <a:pPr lvl="1"/>
            <a:r>
              <a:rPr lang="en-US" sz="2000" dirty="0"/>
              <a:t>HTS/LTS hybrid dipole (funded by an SBIR/STTR)</a:t>
            </a:r>
          </a:p>
          <a:p>
            <a:r>
              <a:rPr lang="en-US" sz="2400" b="1" dirty="0"/>
              <a:t>Current project underway with a significant progress</a:t>
            </a:r>
          </a:p>
          <a:p>
            <a:pPr lvl="1"/>
            <a:r>
              <a:rPr lang="en-US" sz="2000" dirty="0"/>
              <a:t>HTS/LTS hybrid dipole (funded by the Magnet Development Program or MDP)</a:t>
            </a:r>
          </a:p>
          <a:p>
            <a:r>
              <a:rPr lang="en-US" sz="2400" b="1" dirty="0"/>
              <a:t>Projects already funded with some progress</a:t>
            </a:r>
          </a:p>
          <a:p>
            <a:pPr lvl="1"/>
            <a:r>
              <a:rPr lang="en-US" sz="2000" dirty="0"/>
              <a:t>CORC coil magnet with HTS and LTS cable coils running in series (funded by SBIR/STTR)</a:t>
            </a:r>
          </a:p>
          <a:p>
            <a:pPr lvl="1"/>
            <a:r>
              <a:rPr lang="en-US" sz="2000" dirty="0"/>
              <a:t>CORC cable quench studies in a short coil (funded by the MDP)</a:t>
            </a:r>
          </a:p>
          <a:p>
            <a:r>
              <a:rPr lang="en-US" sz="2400" b="1" dirty="0"/>
              <a:t>Proposals (not yet funded)</a:t>
            </a:r>
          </a:p>
          <a:p>
            <a:pPr lvl="1"/>
            <a:r>
              <a:rPr lang="en-US" sz="2000" dirty="0"/>
              <a:t>Quench studies in twisted-stack-cable (may be funded by INFUSE)</a:t>
            </a:r>
          </a:p>
          <a:p>
            <a:pPr lvl="1"/>
            <a:r>
              <a:rPr lang="en-US" sz="2000" dirty="0"/>
              <a:t>HTS/LTS hybrid dipole (may be funded by US/Japan collaboration)</a:t>
            </a:r>
          </a:p>
          <a:p>
            <a:pPr lvl="1"/>
            <a:r>
              <a:rPr lang="en-US" sz="2000" dirty="0"/>
              <a:t>Bi2212/Nb</a:t>
            </a:r>
            <a:r>
              <a:rPr lang="en-US" sz="2000" baseline="-25000" dirty="0"/>
              <a:t>3</a:t>
            </a:r>
            <a:r>
              <a:rPr lang="en-US" sz="2000" dirty="0"/>
              <a:t>Sn hybrid dipole (LBL/BNL collaboration to be funded by MDP)</a:t>
            </a:r>
          </a:p>
          <a:p>
            <a:pPr lvl="1"/>
            <a:r>
              <a:rPr lang="en-US" sz="2000" dirty="0"/>
              <a:t>Texas A&amp;M high current cable test (may be funded by MDP or INFUSE)</a:t>
            </a:r>
          </a:p>
        </p:txBody>
      </p:sp>
    </p:spTree>
    <p:extLst>
      <p:ext uri="{BB962C8B-B14F-4D97-AF65-F5344CB8AC3E}">
        <p14:creationId xmlns:p14="http://schemas.microsoft.com/office/powerpoint/2010/main" val="1744712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85B8B-E97A-4A61-A3ED-BE65AD86B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5400"/>
            <a:ext cx="6553200" cy="2133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First Demonstration of DCC017 to Carry out New R&amp;D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6DBCCF-06D0-4DB3-AF36-D958D2BE4EDE}"/>
              </a:ext>
            </a:extLst>
          </p:cNvPr>
          <p:cNvSpPr txBox="1"/>
          <p:nvPr/>
        </p:nvSpPr>
        <p:spPr>
          <a:xfrm>
            <a:off x="533400" y="3733800"/>
            <a:ext cx="8267700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Design, build and test a respectable field HTS/LTS hybrid dipole for PBL with the budget of  an SBIR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Insert coil made with the HTS tape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Assure quench protection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Perform magnetization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194131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2" y="1143000"/>
            <a:ext cx="9144000" cy="5181600"/>
          </a:xfrm>
        </p:spPr>
        <p:txBody>
          <a:bodyPr/>
          <a:lstStyle/>
          <a:p>
            <a:pPr marL="91440" indent="457200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</a:rPr>
              <a:t>A new approach to magnet R&amp;D</a:t>
            </a:r>
          </a:p>
          <a:p>
            <a:pPr marL="548640" lvl="3" indent="4572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6600"/>
                </a:solidFill>
              </a:rPr>
              <a:t>Rapid-turn-around, lower-cost R&amp;D to test innovative ideas and to perform systematic studies</a:t>
            </a:r>
          </a:p>
          <a:p>
            <a:pPr marL="91440" indent="457200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</a:rPr>
              <a:t>A unique test facility dipole</a:t>
            </a:r>
          </a:p>
          <a:p>
            <a:pPr marL="91440" indent="457200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</a:rPr>
              <a:t>Past, current and future programs</a:t>
            </a:r>
          </a:p>
          <a:p>
            <a:pPr marL="548640" lvl="3" indent="4572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6600"/>
                </a:solidFill>
              </a:rPr>
              <a:t>Current program: HTS/LTS hybrid dipole</a:t>
            </a:r>
          </a:p>
          <a:p>
            <a:pPr marL="91440" indent="457200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</a:rPr>
              <a:t>Future plans for enhancing the test facility</a:t>
            </a:r>
            <a:endParaRPr lang="en-US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5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85B8B-E97A-4A61-A3ED-BE65AD86B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76200"/>
            <a:ext cx="6324600" cy="914400"/>
          </a:xfrm>
        </p:spPr>
        <p:txBody>
          <a:bodyPr/>
          <a:lstStyle/>
          <a:p>
            <a:r>
              <a:rPr lang="en-US" sz="2800" dirty="0"/>
              <a:t>SBIR to Demonstrate a Significant Field HTS/LTS Hybrid Dipole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6DBCCF-06D0-4DB3-AF36-D958D2BE4EDE}"/>
              </a:ext>
            </a:extLst>
          </p:cNvPr>
          <p:cNvSpPr txBox="1"/>
          <p:nvPr/>
        </p:nvSpPr>
        <p:spPr>
          <a:xfrm>
            <a:off x="344658" y="1252786"/>
            <a:ext cx="8839200" cy="552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/>
              <a:t>SBIR have a limited budget and limited time scale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/>
              <a:t>So it has to be a low-cost, rapid-turn-around Program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SBIR with Particle Beam Lasers, Inc. (PBL) to design, build and test a respectable field HTS/LTS hybrid dipole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Wind HTS coils with the </a:t>
            </a:r>
            <a:r>
              <a:rPr lang="en-US" sz="2400" b="1" dirty="0" err="1"/>
              <a:t>ReBCO</a:t>
            </a:r>
            <a:r>
              <a:rPr lang="en-US" sz="2400" b="1" dirty="0"/>
              <a:t> tape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Integrate a pair of HTS coils with Nb3Sn dipole DCC017 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Assure quench protection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Perform magnetization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646922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75410-F4D1-4B2E-B170-DEB2D661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6704013" cy="808037"/>
          </a:xfrm>
        </p:spPr>
        <p:txBody>
          <a:bodyPr>
            <a:noAutofit/>
          </a:bodyPr>
          <a:lstStyle/>
          <a:p>
            <a:r>
              <a:rPr lang="en-US" sz="2400" dirty="0"/>
              <a:t>HTS/LTS Hybrid Dipole</a:t>
            </a:r>
            <a:br>
              <a:rPr lang="en-US" sz="2400" dirty="0"/>
            </a:br>
            <a:r>
              <a:rPr lang="en-US" sz="2400" dirty="0">
                <a:solidFill>
                  <a:srgbClr val="006600"/>
                </a:solidFill>
              </a:rPr>
              <a:t>(field on HTS coils primarily perpendicular)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0551E-F1A3-4947-8B0D-BF5AF10A42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2809"/>
          <a:stretch/>
        </p:blipFill>
        <p:spPr bwMode="auto">
          <a:xfrm>
            <a:off x="76200" y="1113017"/>
            <a:ext cx="7315200" cy="3462190"/>
          </a:xfrm>
          <a:prstGeom prst="rect">
            <a:avLst/>
          </a:prstGeom>
          <a:noFill/>
        </p:spPr>
      </p:pic>
      <p:pic>
        <p:nvPicPr>
          <p:cNvPr id="7" name="Picture 2" descr="C:\FCC\usmdp2017\IMG_20161213_095633369.jpg">
            <a:extLst>
              <a:ext uri="{FF2B5EF4-FFF2-40B4-BE49-F238E27FC236}">
                <a16:creationId xmlns:a16="http://schemas.microsoft.com/office/drawing/2014/main" id="{07B5ED4F-7B36-4398-BB2A-C20D9061B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2" y="4180508"/>
            <a:ext cx="3998077" cy="22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FCC\usmdp2017\IMG_1622.JPG">
            <a:extLst>
              <a:ext uri="{FF2B5EF4-FFF2-40B4-BE49-F238E27FC236}">
                <a16:creationId xmlns:a16="http://schemas.microsoft.com/office/drawing/2014/main" id="{D557B88F-5072-469C-9E4C-1BDC5AE11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9" b="30653"/>
          <a:stretch/>
        </p:blipFill>
        <p:spPr bwMode="auto">
          <a:xfrm rot="5400000">
            <a:off x="5648338" y="3002280"/>
            <a:ext cx="521208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6981427-9DD0-4B11-863E-2503C9A0A61A}"/>
              </a:ext>
            </a:extLst>
          </p:cNvPr>
          <p:cNvGrpSpPr>
            <a:grpSpLocks noChangeAspect="1"/>
          </p:cNvGrpSpPr>
          <p:nvPr/>
        </p:nvGrpSpPr>
        <p:grpSpPr>
          <a:xfrm>
            <a:off x="4977457" y="4180508"/>
            <a:ext cx="2377440" cy="2377440"/>
            <a:chOff x="2679493" y="3465147"/>
            <a:chExt cx="2834640" cy="28346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7B90C7-7AFA-4CAD-94D9-F895AFE32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9" t="4348" r="2173" b="4348"/>
            <a:stretch/>
          </p:blipFill>
          <p:spPr>
            <a:xfrm rot="5400000">
              <a:off x="2679493" y="3465147"/>
              <a:ext cx="2834640" cy="28346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00408D-B5BD-4FC2-8A3D-F44F917069D3}"/>
                </a:ext>
              </a:extLst>
            </p:cNvPr>
            <p:cNvSpPr txBox="1"/>
            <p:nvPr/>
          </p:nvSpPr>
          <p:spPr>
            <a:xfrm>
              <a:off x="3309630" y="3467581"/>
              <a:ext cx="1574365" cy="572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00"/>
                  </a:solidFill>
                  <a:latin typeface="Arial" charset="0"/>
                  <a:ea typeface="ＭＳ Ｐゴシック"/>
                </a:rPr>
                <a:t>Insert coils in Empty space</a:t>
              </a:r>
            </a:p>
          </p:txBody>
        </p:sp>
        <p:sp>
          <p:nvSpPr>
            <p:cNvPr id="12" name="Notched Right Arrow 15">
              <a:extLst>
                <a:ext uri="{FF2B5EF4-FFF2-40B4-BE49-F238E27FC236}">
                  <a16:creationId xmlns:a16="http://schemas.microsoft.com/office/drawing/2014/main" id="{94FEACEF-2033-4A42-8646-04FB50E27399}"/>
                </a:ext>
              </a:extLst>
            </p:cNvPr>
            <p:cNvSpPr/>
            <p:nvPr/>
          </p:nvSpPr>
          <p:spPr bwMode="auto">
            <a:xfrm rot="5400000">
              <a:off x="3839474" y="3986270"/>
              <a:ext cx="304800" cy="209878"/>
            </a:xfrm>
            <a:prstGeom prst="notched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pitchFamily="4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890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05E96-398B-4A42-AF8C-5C1E9C86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1039"/>
            <a:ext cx="6986665" cy="985946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HTS/LTS Hybrid Dipole Test Results</a:t>
            </a:r>
            <a:br>
              <a:rPr lang="en-US" sz="2800" dirty="0"/>
            </a:br>
            <a:r>
              <a:rPr lang="en-US" sz="2200" dirty="0">
                <a:solidFill>
                  <a:srgbClr val="006600"/>
                </a:solidFill>
              </a:rPr>
              <a:t>(new HTS insert coils with existing Nb</a:t>
            </a:r>
            <a:r>
              <a:rPr lang="en-US" sz="2200" baseline="-25000" dirty="0">
                <a:solidFill>
                  <a:srgbClr val="006600"/>
                </a:solidFill>
              </a:rPr>
              <a:t>3</a:t>
            </a:r>
            <a:r>
              <a:rPr lang="en-US" sz="2200" dirty="0">
                <a:solidFill>
                  <a:srgbClr val="006600"/>
                </a:solidFill>
              </a:rPr>
              <a:t>Sn magnet coil)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B8E4CCC-E73B-4B04-81AF-3D5081DD7CE8}"/>
              </a:ext>
            </a:extLst>
          </p:cNvPr>
          <p:cNvSpPr txBox="1">
            <a:spLocks/>
          </p:cNvSpPr>
          <p:nvPr/>
        </p:nvSpPr>
        <p:spPr>
          <a:xfrm>
            <a:off x="23191" y="327226"/>
            <a:ext cx="0" cy="0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A82B236-3B6F-47B9-B13F-AD30DD1FDC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647607"/>
              </p:ext>
            </p:extLst>
          </p:nvPr>
        </p:nvGraphicFramePr>
        <p:xfrm>
          <a:off x="82770" y="1422755"/>
          <a:ext cx="5294448" cy="470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E19A67B5-5B19-4FA4-83A6-989568763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">
            <a:off x="3641579" y="1266663"/>
            <a:ext cx="1651545" cy="121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DD7064-F9AE-4ACF-83A3-90B6B36238CE}"/>
              </a:ext>
            </a:extLst>
          </p:cNvPr>
          <p:cNvSpPr txBox="1"/>
          <p:nvPr/>
        </p:nvSpPr>
        <p:spPr>
          <a:xfrm>
            <a:off x="5094675" y="1295400"/>
            <a:ext cx="4025590" cy="468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Encouraging Results:</a:t>
            </a:r>
          </a:p>
          <a:p>
            <a:pPr marL="342900" marR="0" lvl="0" indent="-342900" algn="l" defTabSz="457200" rtl="0" eaLnBrk="1" fontAlgn="auto" latinLnBrk="0" hangingPunct="1">
              <a:lnSpc>
                <a:spcPts val="32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HTS coils were ramped to quench, just like LTS coils</a:t>
            </a:r>
          </a:p>
          <a:p>
            <a:pPr marL="342900" marR="0" lvl="0" indent="-342900" algn="l" defTabSz="457200" rtl="0" eaLnBrk="1" fontAlgn="auto" latinLnBrk="0" hangingPunct="1">
              <a:lnSpc>
                <a:spcPts val="32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HTS coils had no training, no degradation despite a number of quenches</a:t>
            </a:r>
          </a:p>
          <a:p>
            <a:pPr marL="342900" marR="0" lvl="0" indent="-342900" algn="l" defTabSz="457200" rtl="0" eaLnBrk="1" fontAlgn="auto" latinLnBrk="0" hangingPunct="1">
              <a:lnSpc>
                <a:spcPts val="28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3BE2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Field error studies with wide face of the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203BE2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HTS tape aligned primarily perpendicular to field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3BE2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</a:p>
        </p:txBody>
      </p:sp>
      <p:sp>
        <p:nvSpPr>
          <p:cNvPr id="3" name="Arrow: Up-Down 2">
            <a:extLst>
              <a:ext uri="{FF2B5EF4-FFF2-40B4-BE49-F238E27FC236}">
                <a16:creationId xmlns:a16="http://schemas.microsoft.com/office/drawing/2014/main" id="{9E01B53A-B485-4B27-9856-CB5BA4BC67CD}"/>
              </a:ext>
            </a:extLst>
          </p:cNvPr>
          <p:cNvSpPr/>
          <p:nvPr/>
        </p:nvSpPr>
        <p:spPr>
          <a:xfrm rot="5400000">
            <a:off x="3807268" y="2791447"/>
            <a:ext cx="548640" cy="9144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620BB-73D2-4695-9E7D-3A09FA9A3DDD}"/>
              </a:ext>
            </a:extLst>
          </p:cNvPr>
          <p:cNvSpPr txBox="1"/>
          <p:nvPr/>
        </p:nvSpPr>
        <p:spPr>
          <a:xfrm>
            <a:off x="3707780" y="3090616"/>
            <a:ext cx="914400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Quench Studies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B6F806-6AC1-4261-AF8D-CBA3C7F2BCE8}"/>
              </a:ext>
            </a:extLst>
          </p:cNvPr>
          <p:cNvSpPr txBox="1"/>
          <p:nvPr/>
        </p:nvSpPr>
        <p:spPr>
          <a:xfrm>
            <a:off x="6858000" y="618343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Reported at MT25</a:t>
            </a:r>
          </a:p>
        </p:txBody>
      </p:sp>
    </p:spTree>
    <p:extLst>
      <p:ext uri="{BB962C8B-B14F-4D97-AF65-F5344CB8AC3E}">
        <p14:creationId xmlns:p14="http://schemas.microsoft.com/office/powerpoint/2010/main" val="4188046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51667-4213-420B-BFD9-BA53FED5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90488"/>
            <a:ext cx="6094413" cy="900112"/>
          </a:xfrm>
        </p:spPr>
        <p:txBody>
          <a:bodyPr/>
          <a:lstStyle/>
          <a:p>
            <a:r>
              <a:rPr lang="en-US" sz="2800" dirty="0"/>
              <a:t>Quench Protection of HTS Coils in HTS/LTS Hybrid 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99BE1F-F718-4E04-82D3-A7DCD57E59B5}"/>
              </a:ext>
            </a:extLst>
          </p:cNvPr>
          <p:cNvSpPr txBox="1"/>
          <p:nvPr/>
        </p:nvSpPr>
        <p:spPr>
          <a:xfrm>
            <a:off x="112444" y="4775982"/>
            <a:ext cx="4592533" cy="169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HTS and LTS coils were operated with different power supplies and had separate energy extraction under a common platform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Coupling between HTS &amp; 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34A95-204E-4877-B4E8-AA72527901AB}"/>
              </a:ext>
            </a:extLst>
          </p:cNvPr>
          <p:cNvSpPr txBox="1"/>
          <p:nvPr/>
        </p:nvSpPr>
        <p:spPr>
          <a:xfrm>
            <a:off x="600318" y="1139279"/>
            <a:ext cx="3861955" cy="76944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HTS coils operated like HTS coils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Significant voltage in HTS coils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A6A60-6628-41FE-B448-CFCDA5663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482" y="1154519"/>
            <a:ext cx="4114800" cy="255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202FA-F57D-47CA-BF1F-1EF35E664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4" y="2057400"/>
            <a:ext cx="45720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5EB426-879E-45CD-A664-93C3BD336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149" y="3921272"/>
            <a:ext cx="4114800" cy="25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3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0010-021A-4A9A-A763-82975911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76200"/>
            <a:ext cx="6934200" cy="914400"/>
          </a:xfrm>
        </p:spPr>
        <p:txBody>
          <a:bodyPr>
            <a:noAutofit/>
          </a:bodyPr>
          <a:lstStyle/>
          <a:p>
            <a:r>
              <a:rPr lang="en-US" sz="2800" dirty="0"/>
              <a:t>Second Funded Project Using DCC017</a:t>
            </a:r>
            <a:br>
              <a:rPr lang="en-US" sz="2800" dirty="0"/>
            </a:br>
            <a:r>
              <a:rPr lang="en-US" sz="1800" dirty="0">
                <a:solidFill>
                  <a:srgbClr val="006600"/>
                </a:solidFill>
              </a:rPr>
              <a:t>(Phase II STTR with Advanced Conductor Technologies LLC)</a:t>
            </a:r>
          </a:p>
        </p:txBody>
      </p:sp>
      <p:pic>
        <p:nvPicPr>
          <p:cNvPr id="9" name="Picture 8" descr="CORC cable small.jpg">
            <a:extLst>
              <a:ext uri="{FF2B5EF4-FFF2-40B4-BE49-F238E27FC236}">
                <a16:creationId xmlns:a16="http://schemas.microsoft.com/office/drawing/2014/main" id="{BF1FABEA-894A-4DFC-81E5-420C67302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19716" r="817" b="13043"/>
          <a:stretch/>
        </p:blipFill>
        <p:spPr>
          <a:xfrm>
            <a:off x="1066800" y="2194847"/>
            <a:ext cx="5394960" cy="485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2E765C-8655-4049-A213-9021CED1524A}"/>
              </a:ext>
            </a:extLst>
          </p:cNvPr>
          <p:cNvSpPr txBox="1"/>
          <p:nvPr/>
        </p:nvSpPr>
        <p:spPr>
          <a:xfrm>
            <a:off x="198056" y="1183599"/>
            <a:ext cx="8747888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Coils made with high current CORC</a:t>
            </a:r>
            <a:r>
              <a:rPr lang="en-US" sz="2400" b="1" baseline="30000" dirty="0">
                <a:solidFill>
                  <a:srgbClr val="FFFF00"/>
                </a:solidFill>
              </a:rPr>
              <a:t>®</a:t>
            </a:r>
            <a:r>
              <a:rPr lang="en-US" sz="2400" b="1" dirty="0">
                <a:solidFill>
                  <a:srgbClr val="FFFF00"/>
                </a:solidFill>
              </a:rPr>
              <a:t> cable inserted in DCC017 to “operate in series with Nb</a:t>
            </a:r>
            <a:r>
              <a:rPr lang="en-US" sz="2400" b="1" baseline="-25000" dirty="0">
                <a:solidFill>
                  <a:srgbClr val="FFFF00"/>
                </a:solidFill>
              </a:rPr>
              <a:t>3</a:t>
            </a:r>
            <a:r>
              <a:rPr lang="en-US" sz="2400" b="1" dirty="0">
                <a:solidFill>
                  <a:srgbClr val="FFFF00"/>
                </a:solidFill>
              </a:rPr>
              <a:t>Sn coils”  (it has many advantages)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89134E-192A-4DB6-8E35-BC96AD28E696}"/>
              </a:ext>
            </a:extLst>
          </p:cNvPr>
          <p:cNvSpPr txBox="1">
            <a:spLocks/>
          </p:cNvSpPr>
          <p:nvPr/>
        </p:nvSpPr>
        <p:spPr bwMode="auto">
          <a:xfrm>
            <a:off x="76200" y="5702144"/>
            <a:ext cx="8991600" cy="9093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kern="0" dirty="0"/>
              <a:t>Common coil design accommodates high current CORC cable with large bend diameter in racetrack coil geometry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1D8A00-E9BB-4C3C-97B0-8BB24DF85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45663"/>
            <a:ext cx="7040880" cy="2616697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FC584E-33D0-4BA4-AE8C-A3A4E9483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92" y="2859397"/>
            <a:ext cx="1510965" cy="2011680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1B176C-D0AB-4E99-9357-0AD470D0D221}"/>
              </a:ext>
            </a:extLst>
          </p:cNvPr>
          <p:cNvSpPr txBox="1"/>
          <p:nvPr/>
        </p:nvSpPr>
        <p:spPr>
          <a:xfrm>
            <a:off x="6478385" y="2276241"/>
            <a:ext cx="2390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Courtesy: </a:t>
            </a:r>
            <a:r>
              <a:rPr lang="nl-NL" sz="1400" dirty="0"/>
              <a:t>Danko van der Laan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3529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1952-8703-4FB9-BEA2-5CEB51408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2400"/>
            <a:ext cx="6094413" cy="843631"/>
          </a:xfrm>
        </p:spPr>
        <p:txBody>
          <a:bodyPr/>
          <a:lstStyle/>
          <a:p>
            <a:r>
              <a:rPr lang="en-US" sz="2800" dirty="0"/>
              <a:t>Test of High Current CORC®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7D2C8-636D-4527-BE18-9F9FC9957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8" r="-1011"/>
          <a:stretch/>
        </p:blipFill>
        <p:spPr bwMode="auto">
          <a:xfrm>
            <a:off x="5523766" y="1467189"/>
            <a:ext cx="2856647" cy="201168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311C19-6458-4B3A-9FA1-E4CB90CA9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5" t="-1" r="1013" b="917"/>
          <a:stretch/>
        </p:blipFill>
        <p:spPr bwMode="auto">
          <a:xfrm>
            <a:off x="5201356" y="4038600"/>
            <a:ext cx="3779521" cy="256032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157EC7-DEAB-47FA-9240-114B2CA86F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50753"/>
          <a:stretch/>
        </p:blipFill>
        <p:spPr bwMode="auto">
          <a:xfrm>
            <a:off x="2499185" y="1759980"/>
            <a:ext cx="2766060" cy="2011680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9F111A-B085-43AF-8585-D5243C2DA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3" y="4332667"/>
            <a:ext cx="4846320" cy="2192129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7AEFC1-93EA-4BB7-B12F-8CAAC89F7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3" y="1540111"/>
            <a:ext cx="2011680" cy="221077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C1078-9391-42DE-9854-C6A4F46AC922}"/>
              </a:ext>
            </a:extLst>
          </p:cNvPr>
          <p:cNvSpPr txBox="1"/>
          <p:nvPr/>
        </p:nvSpPr>
        <p:spPr>
          <a:xfrm>
            <a:off x="2430129" y="1117656"/>
            <a:ext cx="2838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Cable bent and lifted (as per the design of DCC017)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804BE-FD2D-40F0-B88A-8838B674793F}"/>
              </a:ext>
            </a:extLst>
          </p:cNvPr>
          <p:cNvSpPr txBox="1"/>
          <p:nvPr/>
        </p:nvSpPr>
        <p:spPr>
          <a:xfrm>
            <a:off x="5801822" y="1061837"/>
            <a:ext cx="265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High current test in LN</a:t>
            </a:r>
            <a:r>
              <a:rPr lang="en-US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E4715D-A462-45D0-9582-0E23DA96569A}"/>
              </a:ext>
            </a:extLst>
          </p:cNvPr>
          <p:cNvSpPr txBox="1"/>
          <p:nvPr/>
        </p:nvSpPr>
        <p:spPr>
          <a:xfrm>
            <a:off x="122467" y="3931332"/>
            <a:ext cx="492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Advanced control and quench protection 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A0475-F90A-4642-BB2A-3F505B4A3176}"/>
              </a:ext>
            </a:extLst>
          </p:cNvPr>
          <p:cNvSpPr txBox="1"/>
          <p:nvPr/>
        </p:nvSpPr>
        <p:spPr>
          <a:xfrm>
            <a:off x="5492738" y="3591090"/>
            <a:ext cx="337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No degradation from quenches at ~2.8 kA</a:t>
            </a:r>
          </a:p>
          <a:p>
            <a:pPr algn="ctr">
              <a:spcBef>
                <a:spcPts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(need to protect up to 10 kA at 4 K)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3BDD-7A8A-42FC-9D4E-2F2E71B741D4}"/>
              </a:ext>
            </a:extLst>
          </p:cNvPr>
          <p:cNvSpPr txBox="1"/>
          <p:nvPr/>
        </p:nvSpPr>
        <p:spPr>
          <a:xfrm>
            <a:off x="482448" y="1185891"/>
            <a:ext cx="1327608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-25000" dirty="0"/>
              <a:t>Dipole DCC017</a:t>
            </a:r>
          </a:p>
        </p:txBody>
      </p:sp>
    </p:spTree>
    <p:extLst>
      <p:ext uri="{BB962C8B-B14F-4D97-AF65-F5344CB8AC3E}">
        <p14:creationId xmlns:p14="http://schemas.microsoft.com/office/powerpoint/2010/main" val="135328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950BD-F1F4-42BA-ADD6-0E0A3562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5467"/>
            <a:ext cx="7162800" cy="855133"/>
          </a:xfrm>
        </p:spPr>
        <p:txBody>
          <a:bodyPr>
            <a:noAutofit/>
          </a:bodyPr>
          <a:lstStyle/>
          <a:p>
            <a:r>
              <a:rPr lang="en-US" sz="2800" dirty="0"/>
              <a:t>A Possible Structure of CORC Coil Module that can be inserted in DCC017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C31E06BD-42B5-4A95-9C38-3AE5CAA82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8476"/>
            <a:ext cx="9144000" cy="390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3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9B5ED-4AF2-4FA0-A556-5639E0BF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648" y="76200"/>
            <a:ext cx="6094413" cy="976312"/>
          </a:xfrm>
        </p:spPr>
        <p:txBody>
          <a:bodyPr/>
          <a:lstStyle/>
          <a:p>
            <a:r>
              <a:rPr lang="en-US" sz="2800" dirty="0"/>
              <a:t>Third Funded Program </a:t>
            </a:r>
            <a:br>
              <a:rPr lang="en-US" sz="2800" dirty="0"/>
            </a:br>
            <a:r>
              <a:rPr lang="en-US" sz="2800" dirty="0">
                <a:solidFill>
                  <a:srgbClr val="006600"/>
                </a:solidFill>
              </a:rPr>
              <a:t>(getting ready for testing)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9A246-C956-42C9-96EE-6255BC760024}"/>
              </a:ext>
            </a:extLst>
          </p:cNvPr>
          <p:cNvSpPr txBox="1">
            <a:spLocks/>
          </p:cNvSpPr>
          <p:nvPr/>
        </p:nvSpPr>
        <p:spPr>
          <a:xfrm>
            <a:off x="339308" y="1295400"/>
            <a:ext cx="8498305" cy="51655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b="1" kern="0" dirty="0"/>
              <a:t>HTS/LTS Hybrid by the US Magnet Development Program (MDP)</a:t>
            </a:r>
          </a:p>
          <a:p>
            <a:pPr>
              <a:spcBef>
                <a:spcPts val="1200"/>
              </a:spcBef>
            </a:pPr>
            <a:endParaRPr lang="en-US" sz="2400" b="1" kern="0" dirty="0"/>
          </a:p>
          <a:p>
            <a:pPr>
              <a:spcBef>
                <a:spcPts val="1200"/>
              </a:spcBef>
            </a:pPr>
            <a:r>
              <a:rPr lang="en-US" sz="2400" b="1" kern="0" dirty="0"/>
              <a:t>The primary goal of this program is to perform field error measurements of the HTS coils with the wide face of HTS tape aligned primarily parallel to field</a:t>
            </a:r>
          </a:p>
          <a:p>
            <a:pPr>
              <a:spcBef>
                <a:spcPts val="1200"/>
              </a:spcBef>
            </a:pPr>
            <a:endParaRPr lang="en-US" sz="2400" b="1" kern="0" dirty="0"/>
          </a:p>
          <a:p>
            <a:pPr>
              <a:spcBef>
                <a:spcPts val="1200"/>
              </a:spcBef>
            </a:pPr>
            <a:r>
              <a:rPr lang="en-US" sz="2400" b="1" kern="0" dirty="0"/>
              <a:t>Another important goal is to perform quench protection studies of HTS coils in HTS/LTS hybrid structure (coupling between the HTS/LTS coils in the event of quench)</a:t>
            </a:r>
          </a:p>
          <a:p>
            <a:pPr>
              <a:spcBef>
                <a:spcPts val="1200"/>
              </a:spcBef>
            </a:pPr>
            <a:endParaRPr lang="en-US" sz="2400" b="1" kern="0" dirty="0"/>
          </a:p>
        </p:txBody>
      </p:sp>
    </p:spTree>
    <p:extLst>
      <p:ext uri="{BB962C8B-B14F-4D97-AF65-F5344CB8AC3E}">
        <p14:creationId xmlns:p14="http://schemas.microsoft.com/office/powerpoint/2010/main" val="207189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9EE52-2181-40E0-B1A9-196F6E6C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Coil Configuration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890C2-EA2F-4F14-8173-E815CE5EB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"/>
          <a:stretch/>
        </p:blipFill>
        <p:spPr>
          <a:xfrm>
            <a:off x="381000" y="1066800"/>
            <a:ext cx="5560410" cy="338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B6597B-D010-4E4E-B3A0-A40BC6ED7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572000"/>
            <a:ext cx="4572396" cy="1889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333164-50DD-4314-BEA6-023EC64736C5}"/>
              </a:ext>
            </a:extLst>
          </p:cNvPr>
          <p:cNvSpPr txBox="1"/>
          <p:nvPr/>
        </p:nvSpPr>
        <p:spPr>
          <a:xfrm>
            <a:off x="3276600" y="1295400"/>
            <a:ext cx="2757486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This Test (MDP)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Field primarily parallel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6378E-E7D7-4A14-A87B-EA00B12D6293}"/>
              </a:ext>
            </a:extLst>
          </p:cNvPr>
          <p:cNvSpPr txBox="1"/>
          <p:nvPr/>
        </p:nvSpPr>
        <p:spPr>
          <a:xfrm>
            <a:off x="5053534" y="3257496"/>
            <a:ext cx="3470823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Previous Test (SBIR)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Field primarily perpendicular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10013B-D0B8-4F24-AE32-75720F5B20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4" t="16085" r="25580" b="12667"/>
          <a:stretch/>
        </p:blipFill>
        <p:spPr>
          <a:xfrm>
            <a:off x="228600" y="4191000"/>
            <a:ext cx="2656957" cy="24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25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59E8-74A8-449D-A560-87FDCB660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90488"/>
            <a:ext cx="6475413" cy="905713"/>
          </a:xfrm>
        </p:spPr>
        <p:txBody>
          <a:bodyPr/>
          <a:lstStyle/>
          <a:p>
            <a:r>
              <a:rPr lang="en-US" sz="2800" dirty="0"/>
              <a:t>HTS Coils in Different Stages of Construction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36DDD-B7B9-450E-9D84-61A0D77FF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43989" r="14999" b="44010"/>
          <a:stretch/>
        </p:blipFill>
        <p:spPr>
          <a:xfrm>
            <a:off x="91440" y="5341065"/>
            <a:ext cx="8961120" cy="983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3C4C44-9430-44CA-9AD7-5D0E517811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t="42606" r="5049" b="26022"/>
          <a:stretch/>
        </p:blipFill>
        <p:spPr>
          <a:xfrm>
            <a:off x="457200" y="1219200"/>
            <a:ext cx="8229600" cy="205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AC3FF7-FD07-4883-9B5F-DF26E5702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29324" r="7001" b="45341"/>
          <a:stretch/>
        </p:blipFill>
        <p:spPr>
          <a:xfrm>
            <a:off x="437580" y="3399798"/>
            <a:ext cx="8229600" cy="171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921D-6743-4A64-B0E3-E296EF7D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R&amp;D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9E0F-EB54-4B37-B5C9-E6FEFD041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94" y="1143000"/>
            <a:ext cx="8532019" cy="5410200"/>
          </a:xfrm>
        </p:spPr>
        <p:txBody>
          <a:bodyPr/>
          <a:lstStyle/>
          <a:p>
            <a:r>
              <a:rPr lang="en-US" sz="2400" dirty="0"/>
              <a:t>Conventional development of a new technology requires building and testing one or a series of R&amp;D magnets</a:t>
            </a:r>
          </a:p>
          <a:p>
            <a:r>
              <a:rPr lang="en-US" sz="2400" dirty="0"/>
              <a:t>Examples: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New conductors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Coils made with new cables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New insulations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New epoxies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New coil designs</a:t>
            </a:r>
          </a:p>
          <a:p>
            <a:pPr lvl="0"/>
            <a:r>
              <a:rPr lang="en-US" sz="2400" dirty="0"/>
              <a:t>Building and testing, however, takes several years and a significant budget</a:t>
            </a:r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sz="2400" b="1" u="sng" dirty="0">
                <a:solidFill>
                  <a:srgbClr val="000000"/>
                </a:solidFill>
              </a:rPr>
              <a:t>NOT</a:t>
            </a:r>
            <a:r>
              <a:rPr lang="en-US" sz="2400" dirty="0">
                <a:solidFill>
                  <a:srgbClr val="000000"/>
                </a:solidFill>
              </a:rPr>
              <a:t> building and testing coils near the desired field level increases the risk, particularly for the high field magnets</a:t>
            </a:r>
          </a:p>
          <a:p>
            <a:r>
              <a:rPr lang="en-US" sz="2400" dirty="0"/>
              <a:t>This reality has shaped our thinking</a:t>
            </a:r>
          </a:p>
        </p:txBody>
      </p:sp>
    </p:spTree>
    <p:extLst>
      <p:ext uri="{BB962C8B-B14F-4D97-AF65-F5344CB8AC3E}">
        <p14:creationId xmlns:p14="http://schemas.microsoft.com/office/powerpoint/2010/main" val="391059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29B2E-7F1F-4A77-A699-AA4B86AF2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90488"/>
            <a:ext cx="6627813" cy="879069"/>
          </a:xfrm>
        </p:spPr>
        <p:txBody>
          <a:bodyPr/>
          <a:lstStyle/>
          <a:p>
            <a:r>
              <a:rPr lang="en-US" sz="2800" dirty="0"/>
              <a:t>HTS Coil Structure Concept </a:t>
            </a:r>
            <a:br>
              <a:rPr lang="en-US" sz="2800" dirty="0"/>
            </a:br>
            <a:r>
              <a:rPr lang="en-US" sz="2800" dirty="0">
                <a:solidFill>
                  <a:srgbClr val="006600"/>
                </a:solidFill>
              </a:rPr>
              <a:t>(two inserted between Nb</a:t>
            </a:r>
            <a:r>
              <a:rPr lang="en-US" sz="2800" baseline="-25000" dirty="0">
                <a:solidFill>
                  <a:srgbClr val="006600"/>
                </a:solidFill>
              </a:rPr>
              <a:t>3</a:t>
            </a:r>
            <a:r>
              <a:rPr lang="en-US" sz="2800" dirty="0">
                <a:solidFill>
                  <a:srgbClr val="006600"/>
                </a:solidFill>
              </a:rPr>
              <a:t>Sn coils)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0980E7-B579-4C55-A18A-A62D91AAA97B}"/>
              </a:ext>
            </a:extLst>
          </p:cNvPr>
          <p:cNvGrpSpPr/>
          <p:nvPr/>
        </p:nvGrpSpPr>
        <p:grpSpPr>
          <a:xfrm>
            <a:off x="4734416" y="1109003"/>
            <a:ext cx="4260337" cy="5120640"/>
            <a:chOff x="4734416" y="1109003"/>
            <a:chExt cx="4260337" cy="51206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484AFC-A7F3-4F9B-A722-F67B28FE0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708" t="6663" r="34066" b="13333"/>
            <a:stretch/>
          </p:blipFill>
          <p:spPr>
            <a:xfrm>
              <a:off x="5751681" y="1109003"/>
              <a:ext cx="3243072" cy="512064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9B63857-A340-436C-8AC6-678C276E6AFD}"/>
                </a:ext>
              </a:extLst>
            </p:cNvPr>
            <p:cNvCxnSpPr>
              <a:cxnSpLocks/>
            </p:cNvCxnSpPr>
            <p:nvPr/>
          </p:nvCxnSpPr>
          <p:spPr>
            <a:xfrm>
              <a:off x="5790406" y="1876926"/>
              <a:ext cx="1091657" cy="34169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EDD4F7E-89AC-4480-A21E-58E71EB57754}"/>
                </a:ext>
              </a:extLst>
            </p:cNvPr>
            <p:cNvCxnSpPr>
              <a:cxnSpLocks/>
            </p:cNvCxnSpPr>
            <p:nvPr/>
          </p:nvCxnSpPr>
          <p:spPr>
            <a:xfrm>
              <a:off x="5790406" y="1876926"/>
              <a:ext cx="2078247" cy="46522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8CE5E0-416C-4FC6-B2AD-885AC23C847F}"/>
                </a:ext>
              </a:extLst>
            </p:cNvPr>
            <p:cNvSpPr txBox="1"/>
            <p:nvPr/>
          </p:nvSpPr>
          <p:spPr>
            <a:xfrm>
              <a:off x="4734416" y="1399719"/>
              <a:ext cx="2034531" cy="40011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HTS Insert Coils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6FE6DE-B033-4B21-A28E-785EA404B349}"/>
              </a:ext>
            </a:extLst>
          </p:cNvPr>
          <p:cNvGrpSpPr>
            <a:grpSpLocks noChangeAspect="1"/>
          </p:cNvGrpSpPr>
          <p:nvPr/>
        </p:nvGrpSpPr>
        <p:grpSpPr>
          <a:xfrm rot="1200000">
            <a:off x="451398" y="2078666"/>
            <a:ext cx="5005422" cy="3522186"/>
            <a:chOff x="1009274" y="3090664"/>
            <a:chExt cx="3507830" cy="24683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EA7B29-481B-49A2-98F0-3F4A2D7C2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18" t="-1193" r="3844" b="1193"/>
            <a:stretch/>
          </p:blipFill>
          <p:spPr>
            <a:xfrm>
              <a:off x="1009274" y="4560082"/>
              <a:ext cx="3396330" cy="99895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88EB12C-838E-4919-9B47-753AB6748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9" t="-668" r="3100" b="668"/>
            <a:stretch/>
          </p:blipFill>
          <p:spPr>
            <a:xfrm rot="21360000">
              <a:off x="1056692" y="3090664"/>
              <a:ext cx="3460412" cy="12192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C77416-3EEA-4750-A56B-5CA95B38451D}"/>
              </a:ext>
            </a:extLst>
          </p:cNvPr>
          <p:cNvSpPr txBox="1"/>
          <p:nvPr/>
        </p:nvSpPr>
        <p:spPr>
          <a:xfrm rot="960000">
            <a:off x="165632" y="5457418"/>
            <a:ext cx="5351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Single pancake HTS coil wound around bobbin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8E36D8-CA51-43D6-AE53-D0FED9D0DA32}"/>
              </a:ext>
            </a:extLst>
          </p:cNvPr>
          <p:cNvSpPr txBox="1"/>
          <p:nvPr/>
        </p:nvSpPr>
        <p:spPr>
          <a:xfrm rot="960000">
            <a:off x="622951" y="4621791"/>
            <a:ext cx="398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One double pancake coil in a structure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1C3FA3-031E-402C-879A-3989CD75679C}"/>
              </a:ext>
            </a:extLst>
          </p:cNvPr>
          <p:cNvSpPr txBox="1"/>
          <p:nvPr/>
        </p:nvSpPr>
        <p:spPr>
          <a:xfrm rot="960000">
            <a:off x="535477" y="3678970"/>
            <a:ext cx="467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Two double pancake coils in a common frame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75E7D-C41C-4191-BCBF-AC95BA4C46F1}"/>
              </a:ext>
            </a:extLst>
          </p:cNvPr>
          <p:cNvSpPr txBox="1"/>
          <p:nvPr/>
        </p:nvSpPr>
        <p:spPr>
          <a:xfrm>
            <a:off x="5893163" y="6184423"/>
            <a:ext cx="267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Two coils in two aperture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B7164-F57B-47A9-A046-7B1BD52CDB19}"/>
              </a:ext>
            </a:extLst>
          </p:cNvPr>
          <p:cNvSpPr txBox="1"/>
          <p:nvPr/>
        </p:nvSpPr>
        <p:spPr>
          <a:xfrm>
            <a:off x="287764" y="3362560"/>
            <a:ext cx="30008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AB0FE7-DC5E-4EA3-8FF7-F72E5FBC6520}"/>
              </a:ext>
            </a:extLst>
          </p:cNvPr>
          <p:cNvSpPr txBox="1"/>
          <p:nvPr/>
        </p:nvSpPr>
        <p:spPr>
          <a:xfrm>
            <a:off x="677716" y="4573547"/>
            <a:ext cx="30008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FD299D-870F-4034-85EE-51874935870B}"/>
              </a:ext>
            </a:extLst>
          </p:cNvPr>
          <p:cNvSpPr txBox="1"/>
          <p:nvPr/>
        </p:nvSpPr>
        <p:spPr>
          <a:xfrm>
            <a:off x="1447800" y="2342147"/>
            <a:ext cx="30008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2E1012-6DAA-4F73-AB9D-E7DDC76B9CB1}"/>
              </a:ext>
            </a:extLst>
          </p:cNvPr>
          <p:cNvSpPr txBox="1"/>
          <p:nvPr/>
        </p:nvSpPr>
        <p:spPr>
          <a:xfrm>
            <a:off x="7868653" y="5748997"/>
            <a:ext cx="30008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8781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5" grpId="0"/>
      <p:bldP spid="6" grpId="0" animBg="1"/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6D456-7DCE-4302-9A58-E080AFCC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895600"/>
            <a:ext cx="6094413" cy="808037"/>
          </a:xfrm>
        </p:spPr>
        <p:txBody>
          <a:bodyPr/>
          <a:lstStyle/>
          <a:p>
            <a:r>
              <a:rPr lang="en-US" dirty="0"/>
              <a:t>Other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879281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3162D-8EA5-4F2B-B783-C3572B05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14572"/>
            <a:ext cx="6934200" cy="630781"/>
          </a:xfrm>
        </p:spPr>
        <p:txBody>
          <a:bodyPr/>
          <a:lstStyle/>
          <a:p>
            <a:r>
              <a:rPr lang="en-US" sz="2000" dirty="0"/>
              <a:t>4-turn Double Pancake CORC</a:t>
            </a:r>
            <a:r>
              <a:rPr lang="en-US" sz="2000" baseline="30000" dirty="0"/>
              <a:t>®</a:t>
            </a:r>
            <a:r>
              <a:rPr lang="en-US" sz="2000" dirty="0"/>
              <a:t> Coil in support Structure (to be funded by MDP for quench studies)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6AA346F-3F41-4710-996A-01FE864D2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" t="9185" r="1800" b="3133"/>
          <a:stretch/>
        </p:blipFill>
        <p:spPr>
          <a:xfrm>
            <a:off x="1807538" y="1886997"/>
            <a:ext cx="7132320" cy="2468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72965-3059-47F0-89CD-6EC74781DFEF}"/>
              </a:ext>
            </a:extLst>
          </p:cNvPr>
          <p:cNvSpPr txBox="1"/>
          <p:nvPr/>
        </p:nvSpPr>
        <p:spPr>
          <a:xfrm>
            <a:off x="165190" y="4832684"/>
            <a:ext cx="89398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S-turn in transition region changes the direction of the current between the two pancakes.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It should tolerate some horizontal motion (as was the case for the splice during the last test).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9C5BA2-3084-4D5C-ACBB-16FF2DC825B6}"/>
              </a:ext>
            </a:extLst>
          </p:cNvPr>
          <p:cNvSpPr/>
          <p:nvPr/>
        </p:nvSpPr>
        <p:spPr>
          <a:xfrm>
            <a:off x="204142" y="1091623"/>
            <a:ext cx="8787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Double pancake with current in the 2 pancakes in opposite direction and a gap in between for field measurements  and quench diagnostics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F8C34D-4C70-461C-AA4E-078AD2721172}"/>
              </a:ext>
            </a:extLst>
          </p:cNvPr>
          <p:cNvSpPr/>
          <p:nvPr/>
        </p:nvSpPr>
        <p:spPr>
          <a:xfrm>
            <a:off x="3240781" y="4320253"/>
            <a:ext cx="5903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Conductor Courtesy: Advanced Conductor Technologies LLC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E3CC0-32DD-4146-BF52-C82E7A1BDB26}"/>
              </a:ext>
            </a:extLst>
          </p:cNvPr>
          <p:cNvSpPr txBox="1"/>
          <p:nvPr/>
        </p:nvSpPr>
        <p:spPr>
          <a:xfrm>
            <a:off x="165190" y="2465504"/>
            <a:ext cx="200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C00CC"/>
                </a:solidFill>
              </a:rPr>
              <a:t>Two pancakes in common coil configuration </a:t>
            </a:r>
          </a:p>
        </p:txBody>
      </p:sp>
    </p:spTree>
    <p:extLst>
      <p:ext uri="{BB962C8B-B14F-4D97-AF65-F5344CB8AC3E}">
        <p14:creationId xmlns:p14="http://schemas.microsoft.com/office/powerpoint/2010/main" val="1665020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B8D3-B737-4763-AC69-AC95C0E0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90488"/>
            <a:ext cx="6934200" cy="900112"/>
          </a:xfrm>
        </p:spPr>
        <p:txBody>
          <a:bodyPr/>
          <a:lstStyle/>
          <a:p>
            <a:r>
              <a:rPr lang="en-US" sz="2800" dirty="0"/>
              <a:t>Quench Studies on the Stacked Tape Cable for Fusion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2A099-8E16-4202-9783-CDBE0E5FE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0" r="-195"/>
          <a:stretch/>
        </p:blipFill>
        <p:spPr bwMode="auto">
          <a:xfrm>
            <a:off x="4652228" y="3811833"/>
            <a:ext cx="3840480" cy="27432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23A92E-9F25-460C-AF22-7BA455467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44" y="1219199"/>
            <a:ext cx="2613915" cy="1737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0C3844-A55C-430D-8DDB-DB53FD3396CB}"/>
              </a:ext>
            </a:extLst>
          </p:cNvPr>
          <p:cNvSpPr txBox="1"/>
          <p:nvPr/>
        </p:nvSpPr>
        <p:spPr>
          <a:xfrm>
            <a:off x="0" y="2956560"/>
            <a:ext cx="18806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Commonwealth Fusion System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3D6D4D-FC23-4F45-A23E-AC0623FC9F21}"/>
              </a:ext>
            </a:extLst>
          </p:cNvPr>
          <p:cNvSpPr/>
          <p:nvPr/>
        </p:nvSpPr>
        <p:spPr>
          <a:xfrm>
            <a:off x="1778727" y="2956559"/>
            <a:ext cx="11657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00CC"/>
                </a:solidFill>
              </a:rPr>
              <a:t>https://cfs.energy/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303790-818A-4FC1-92A8-CE1CC5375F95}"/>
              </a:ext>
            </a:extLst>
          </p:cNvPr>
          <p:cNvSpPr txBox="1"/>
          <p:nvPr/>
        </p:nvSpPr>
        <p:spPr>
          <a:xfrm>
            <a:off x="2724248" y="1129700"/>
            <a:ext cx="6477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Commonwealth Fusion System (CFS) is developing a revolutionary fusion technology based on HTS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It uses Stacked </a:t>
            </a:r>
            <a:r>
              <a:rPr lang="en-US" sz="2000" b="1"/>
              <a:t>Tape Cable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Funding request from Innovation Network for Fusion Energy (INFUSE) program to perform quench studies in the background field of DCC017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Common coil magnet DCC017 accommodates a large bend radius within the background field of the magnet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38079-9346-4122-A87B-C5A75CD4D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0" t="-1" r="1200" b="-1"/>
          <a:stretch/>
        </p:blipFill>
        <p:spPr bwMode="auto">
          <a:xfrm>
            <a:off x="533400" y="3868911"/>
            <a:ext cx="2743200" cy="274320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2FA600-B224-40E4-972A-BAAA27D0A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4999" r="90399" b="5000"/>
          <a:stretch/>
        </p:blipFill>
        <p:spPr bwMode="auto">
          <a:xfrm>
            <a:off x="3934043" y="4023360"/>
            <a:ext cx="731520" cy="246888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0975C5-FBC0-4A20-8A78-DC7408FE7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34" y="3266283"/>
            <a:ext cx="2560320" cy="539123"/>
          </a:xfrm>
          <a:prstGeom prst="rect">
            <a:avLst/>
          </a:prstGeom>
          <a:ln w="25400">
            <a:solidFill>
              <a:srgbClr val="CC0000"/>
            </a:solidFill>
          </a:ln>
        </p:spPr>
      </p:pic>
    </p:spTree>
    <p:extLst>
      <p:ext uri="{BB962C8B-B14F-4D97-AF65-F5344CB8AC3E}">
        <p14:creationId xmlns:p14="http://schemas.microsoft.com/office/powerpoint/2010/main" val="1345068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13163-D2DE-453C-BB0A-D6B9244CE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152400"/>
            <a:ext cx="6400800" cy="808037"/>
          </a:xfrm>
        </p:spPr>
        <p:txBody>
          <a:bodyPr/>
          <a:lstStyle/>
          <a:p>
            <a:r>
              <a:rPr lang="en-US" dirty="0"/>
              <a:t>Future US Japan Collaboration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A96F46-1927-4B1E-9BF2-71B724FAE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958784"/>
            <a:ext cx="8412480" cy="4643603"/>
          </a:xfrm>
          <a:prstGeom prst="rect">
            <a:avLst/>
          </a:prstGeom>
        </p:spPr>
      </p:pic>
      <p:sp>
        <p:nvSpPr>
          <p:cNvPr id="4" name="正方形/長方形 5">
            <a:extLst>
              <a:ext uri="{FF2B5EF4-FFF2-40B4-BE49-F238E27FC236}">
                <a16:creationId xmlns:a16="http://schemas.microsoft.com/office/drawing/2014/main" id="{53FDC3A7-05A0-44D3-87BD-5C77028ECBF8}"/>
              </a:ext>
            </a:extLst>
          </p:cNvPr>
          <p:cNvSpPr/>
          <p:nvPr/>
        </p:nvSpPr>
        <p:spPr>
          <a:xfrm>
            <a:off x="28290" y="2809176"/>
            <a:ext cx="1419510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</a:rPr>
              <a:t>Feasibility study</a:t>
            </a:r>
            <a:r>
              <a:rPr lang="en-US" altLang="ja-JP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altLang="ja-JP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sym typeface="Wingdings" panose="05000000000000000000" pitchFamily="2" charset="2"/>
              </a:rPr>
              <a:t> </a:t>
            </a:r>
          </a:p>
          <a:p>
            <a:r>
              <a:rPr lang="en-US" altLang="ja-JP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sym typeface="Wingdings" panose="05000000000000000000" pitchFamily="2" charset="2"/>
              </a:rPr>
              <a:t>Racetrack </a:t>
            </a:r>
          </a:p>
          <a:p>
            <a:r>
              <a:rPr lang="en-US" altLang="ja-JP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sym typeface="Wingdings" panose="05000000000000000000" pitchFamily="2" charset="2"/>
              </a:rPr>
              <a:t>coil</a:t>
            </a:r>
            <a:endParaRPr lang="ja-JP" altLang="en-US" sz="2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689E8B-9D81-4479-A4FA-2A8B41E5E79F}"/>
              </a:ext>
            </a:extLst>
          </p:cNvPr>
          <p:cNvSpPr txBox="1"/>
          <p:nvPr/>
        </p:nvSpPr>
        <p:spPr>
          <a:xfrm>
            <a:off x="162200" y="5257800"/>
            <a:ext cx="1113948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Courtesy: </a:t>
            </a:r>
          </a:p>
          <a:p>
            <a:r>
              <a:rPr lang="en-US" sz="1400" dirty="0"/>
              <a:t>Toru Ogitsu,</a:t>
            </a:r>
          </a:p>
          <a:p>
            <a:r>
              <a:rPr lang="en-US" sz="1400" dirty="0"/>
              <a:t>Masami </a:t>
            </a:r>
            <a:r>
              <a:rPr lang="en-US" sz="1400" dirty="0" err="1"/>
              <a:t>Ilo</a:t>
            </a:r>
            <a:endParaRPr lang="en-US" sz="1400" dirty="0"/>
          </a:p>
          <a:p>
            <a:r>
              <a:rPr lang="en-US" sz="1400" dirty="0"/>
              <a:t>KEK </a:t>
            </a:r>
          </a:p>
        </p:txBody>
      </p:sp>
      <p:sp>
        <p:nvSpPr>
          <p:cNvPr id="6" name="四角形: 角を丸くする 7">
            <a:extLst>
              <a:ext uri="{FF2B5EF4-FFF2-40B4-BE49-F238E27FC236}">
                <a16:creationId xmlns:a16="http://schemas.microsoft.com/office/drawing/2014/main" id="{D62148B2-DE1A-4BD4-8BBE-3114C095CA1C}"/>
              </a:ext>
            </a:extLst>
          </p:cNvPr>
          <p:cNvSpPr/>
          <p:nvPr/>
        </p:nvSpPr>
        <p:spPr>
          <a:xfrm>
            <a:off x="1752600" y="1108392"/>
            <a:ext cx="7229200" cy="85039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 of mineral insulated REBCO coils applying ceramic coating and ceramic bonding technology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E918B-12DE-40C1-94A4-5F6C3A63E597}"/>
              </a:ext>
            </a:extLst>
          </p:cNvPr>
          <p:cNvSpPr txBox="1"/>
          <p:nvPr/>
        </p:nvSpPr>
        <p:spPr>
          <a:xfrm>
            <a:off x="7708730" y="5245697"/>
            <a:ext cx="1406980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HTS/LTS hybrid dipole when integrated with DCC017</a:t>
            </a:r>
          </a:p>
        </p:txBody>
      </p:sp>
    </p:spTree>
    <p:extLst>
      <p:ext uri="{BB962C8B-B14F-4D97-AF65-F5344CB8AC3E}">
        <p14:creationId xmlns:p14="http://schemas.microsoft.com/office/powerpoint/2010/main" val="3520469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0159A-765D-495E-B120-E30F1641E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A&amp;M Proposal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544B0-E7FD-4995-A970-4E9CA402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8725700" cy="518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A5E547-F31E-45C4-AF2D-24004E3F9BE5}"/>
              </a:ext>
            </a:extLst>
          </p:cNvPr>
          <p:cNvSpPr txBox="1"/>
          <p:nvPr/>
        </p:nvSpPr>
        <p:spPr>
          <a:xfrm>
            <a:off x="7467600" y="5486400"/>
            <a:ext cx="1266693" cy="82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Courtesy</a:t>
            </a:r>
            <a:r>
              <a:rPr lang="en-US" sz="1400" dirty="0"/>
              <a:t>: </a:t>
            </a:r>
          </a:p>
          <a:p>
            <a:r>
              <a:rPr lang="en-US" sz="1400" dirty="0"/>
              <a:t>Peter McIntyre</a:t>
            </a:r>
          </a:p>
          <a:p>
            <a:r>
              <a:rPr lang="en-US" sz="1400" dirty="0"/>
              <a:t>Texas A&amp;M</a:t>
            </a:r>
          </a:p>
        </p:txBody>
      </p:sp>
    </p:spTree>
    <p:extLst>
      <p:ext uri="{BB962C8B-B14F-4D97-AF65-F5344CB8AC3E}">
        <p14:creationId xmlns:p14="http://schemas.microsoft.com/office/powerpoint/2010/main" val="1483299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8CCB-D07F-460F-AD28-BF1188597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1" y="90488"/>
            <a:ext cx="9067799" cy="976312"/>
          </a:xfrm>
        </p:spPr>
        <p:txBody>
          <a:bodyPr/>
          <a:lstStyle/>
          <a:p>
            <a:r>
              <a:rPr lang="en-US" sz="2800" dirty="0"/>
              <a:t>Nb</a:t>
            </a:r>
            <a:r>
              <a:rPr lang="en-US" sz="2800" baseline="-25000" dirty="0"/>
              <a:t>3</a:t>
            </a:r>
            <a:r>
              <a:rPr lang="en-US" sz="2800" dirty="0"/>
              <a:t>Sn Coil Block R&amp;D Tests for Understanding the Loss in the Performance of Many Nb</a:t>
            </a:r>
            <a:r>
              <a:rPr lang="en-US" sz="2800" baseline="-25000" dirty="0"/>
              <a:t>3</a:t>
            </a:r>
            <a:r>
              <a:rPr lang="en-US" sz="2800" dirty="0"/>
              <a:t>Sn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196D5-0B35-43A8-BD3D-F3C1ED2A5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1219200"/>
            <a:ext cx="8915400" cy="5334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As an another example, one can test a Nb</a:t>
            </a:r>
            <a:r>
              <a:rPr lang="en-US" sz="2800" baseline="-25000" dirty="0"/>
              <a:t>3</a:t>
            </a:r>
            <a:r>
              <a:rPr lang="en-US" sz="2800" dirty="0"/>
              <a:t>Sn coil block (say pole block), reacted and impregnated in 10 T field. It should fit in the available space with appropriate structure.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 series of such simulated tests may help us identify the cause of the loss in the performance of Nb</a:t>
            </a:r>
            <a:r>
              <a:rPr lang="en-US" sz="2800" baseline="-25000" dirty="0"/>
              <a:t>3</a:t>
            </a:r>
            <a:r>
              <a:rPr lang="en-US" sz="2800" dirty="0"/>
              <a:t>Sn magnets.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Perhaps the consequences of not doing such investigative R&amp;D is the large number of Nb</a:t>
            </a:r>
            <a:r>
              <a:rPr lang="en-US" sz="2800" baseline="-25000" dirty="0"/>
              <a:t>3</a:t>
            </a:r>
            <a:r>
              <a:rPr lang="en-US" sz="2800" dirty="0"/>
              <a:t>Sn magnets with poor performance. Result: spending a large sum of money, time and potential loss in the confidence of Nb</a:t>
            </a:r>
            <a:r>
              <a:rPr lang="en-US" sz="2800" baseline="-25000" dirty="0"/>
              <a:t>3</a:t>
            </a:r>
            <a:r>
              <a:rPr lang="en-US" sz="2800" dirty="0"/>
              <a:t>Sn technology.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 systematic, lower cost, faster turn-around focused R&amp;D may allow us to get at the bottom of it.</a:t>
            </a:r>
          </a:p>
        </p:txBody>
      </p:sp>
    </p:spTree>
    <p:extLst>
      <p:ext uri="{BB962C8B-B14F-4D97-AF65-F5344CB8AC3E}">
        <p14:creationId xmlns:p14="http://schemas.microsoft.com/office/powerpoint/2010/main" val="6311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86244-F5BC-4320-9B4F-95B927B2D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90488"/>
            <a:ext cx="5715000" cy="808037"/>
          </a:xfrm>
        </p:spPr>
        <p:txBody>
          <a:bodyPr/>
          <a:lstStyle/>
          <a:p>
            <a:r>
              <a:rPr lang="en-US" sz="2800" dirty="0"/>
              <a:t>Future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23593-B352-4F5C-9A03-D866C9A7C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1816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006600"/>
                </a:solidFill>
              </a:rPr>
              <a:t>Current setup is for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</a:p>
          <a:p>
            <a:r>
              <a:rPr lang="en-US" sz="2400" b="1" dirty="0">
                <a:solidFill>
                  <a:srgbClr val="006600"/>
                </a:solidFill>
              </a:rPr>
              <a:t>Insert coil/cable up to 4.5 kA for any background field up to 10 T</a:t>
            </a:r>
          </a:p>
          <a:p>
            <a:r>
              <a:rPr lang="en-US" sz="2400" b="1" dirty="0">
                <a:solidFill>
                  <a:srgbClr val="006600"/>
                </a:solidFill>
              </a:rPr>
              <a:t>Insert coil/cable up 10 kA, if in series with common coil</a:t>
            </a:r>
          </a:p>
          <a:p>
            <a:pPr marL="0" indent="0">
              <a:buNone/>
            </a:pPr>
            <a:endParaRPr lang="en-US" sz="2800" b="1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Future upgrades planned for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Insert coil/cable to 7.5 kA for any background field up to 10 T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Insert coil/cable up to 15 kA, if in series with common coil with added shunt allowing variation in current in insert coil/cable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Transformer inside cryostat allowing up to 100 kA for cable test with any background up to 10 T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Use existing shunt between inner and outer layers of Nb</a:t>
            </a:r>
            <a:r>
              <a:rPr lang="en-US" sz="2400" b="1" baseline="-25000" dirty="0">
                <a:solidFill>
                  <a:srgbClr val="C00000"/>
                </a:solidFill>
              </a:rPr>
              <a:t>3</a:t>
            </a:r>
            <a:r>
              <a:rPr lang="en-US" sz="2400" b="1" dirty="0">
                <a:solidFill>
                  <a:srgbClr val="C00000"/>
                </a:solidFill>
              </a:rPr>
              <a:t>Sn coils to push field from 10 T to 11 T</a:t>
            </a:r>
          </a:p>
        </p:txBody>
      </p:sp>
    </p:spTree>
    <p:extLst>
      <p:ext uri="{BB962C8B-B14F-4D97-AF65-F5344CB8AC3E}">
        <p14:creationId xmlns:p14="http://schemas.microsoft.com/office/powerpoint/2010/main" val="253252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62898-24BF-4637-ABBB-275C9FE4D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1" y="90488"/>
            <a:ext cx="5410200" cy="808037"/>
          </a:xfrm>
        </p:spPr>
        <p:txBody>
          <a:bodyPr/>
          <a:lstStyle/>
          <a:p>
            <a:r>
              <a:rPr lang="en-US" sz="48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5A818-DC65-4145-9BFB-E1CE6C2BA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81600"/>
          </a:xfrm>
        </p:spPr>
        <p:txBody>
          <a:bodyPr/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993300"/>
                </a:solidFill>
              </a:rPr>
              <a:t>An alternate approach for performing high field R&amp;D</a:t>
            </a:r>
          </a:p>
          <a:p>
            <a:pPr lvl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6600"/>
                </a:solidFill>
              </a:rPr>
              <a:t>Time frame: a few months; Cost: a few hundred k$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993300"/>
                </a:solidFill>
              </a:rPr>
              <a:t>It could transform the way we plan and do magnet R&amp;D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v"/>
            </a:pPr>
            <a:endParaRPr lang="en-US" sz="2800" b="1" dirty="0">
              <a:solidFill>
                <a:schemeClr val="accent2"/>
              </a:solidFill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accent2"/>
                </a:solidFill>
              </a:rPr>
              <a:t>BNL dipole DCC017 with large opening is available to facilitate this rapid-turn-around, lower cost R&amp;D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accent2"/>
                </a:solidFill>
              </a:rPr>
              <a:t>We welcome it’s use and collaboration. Please take advantage of this unique facility to develop and test new technologies or optimize the existing ones</a:t>
            </a:r>
          </a:p>
        </p:txBody>
      </p:sp>
    </p:spTree>
    <p:extLst>
      <p:ext uri="{BB962C8B-B14F-4D97-AF65-F5344CB8AC3E}">
        <p14:creationId xmlns:p14="http://schemas.microsoft.com/office/powerpoint/2010/main" val="29136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921D-6743-4A64-B0E3-E296EF7D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90488"/>
            <a:ext cx="6399213" cy="900112"/>
          </a:xfrm>
        </p:spPr>
        <p:txBody>
          <a:bodyPr/>
          <a:lstStyle/>
          <a:p>
            <a:r>
              <a:rPr lang="en-US" dirty="0"/>
              <a:t>Limitations on Technology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9E0F-EB54-4B37-B5C9-E6FEFD041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410199"/>
          </a:xfrm>
        </p:spPr>
        <p:txBody>
          <a:bodyPr/>
          <a:lstStyle/>
          <a:p>
            <a:r>
              <a:rPr lang="en-US" sz="2400" dirty="0"/>
              <a:t>If it takes several years and a significant budget, it puts pressure on the magnet program to demonstrate a success </a:t>
            </a:r>
          </a:p>
          <a:p>
            <a:r>
              <a:rPr lang="en-US" sz="2400" dirty="0"/>
              <a:t>That discourages us from deviating significantly from those “</a:t>
            </a:r>
            <a:r>
              <a:rPr lang="en-US" sz="2400" i="1" dirty="0"/>
              <a:t>that sort of works</a:t>
            </a:r>
            <a:r>
              <a:rPr lang="en-US" sz="2400" dirty="0"/>
              <a:t>” and limits optimizing of a “</a:t>
            </a:r>
            <a:r>
              <a:rPr lang="en-US" sz="2400" i="1" dirty="0"/>
              <a:t>sort of working technology</a:t>
            </a:r>
            <a:r>
              <a:rPr lang="en-US" sz="2400" dirty="0"/>
              <a:t>”</a:t>
            </a:r>
          </a:p>
          <a:p>
            <a:r>
              <a:rPr lang="en-US" sz="2400" dirty="0"/>
              <a:t>It limits the development of a new technology “</a:t>
            </a:r>
            <a:r>
              <a:rPr lang="en-US" sz="2400" b="1" i="1" dirty="0"/>
              <a:t>unless one has to</a:t>
            </a:r>
            <a:r>
              <a:rPr lang="en-US" sz="2400" dirty="0"/>
              <a:t>”</a:t>
            </a:r>
          </a:p>
          <a:p>
            <a:r>
              <a:rPr lang="en-US" sz="2400" dirty="0"/>
              <a:t>On the other hand if a magnet doesn’t work, we tend to change several things at a time. Then if the magnet starts working, it becomes difficult to distinguish what made it work =&gt; </a:t>
            </a:r>
            <a:r>
              <a:rPr lang="en-US" sz="2400" dirty="0">
                <a:solidFill>
                  <a:srgbClr val="0070C0"/>
                </a:solidFill>
              </a:rPr>
              <a:t>incorporate all changes?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In summary, the cost and time needed to demonstrate a new technology at high fields has limited the development of new technologies and also optimization of the existing ones</a:t>
            </a:r>
          </a:p>
          <a:p>
            <a:r>
              <a:rPr lang="en-US" sz="2400" b="1" dirty="0">
                <a:solidFill>
                  <a:srgbClr val="006600"/>
                </a:solidFill>
              </a:rPr>
              <a:t>A comprehensive magnet development program ought to develop strategies to overcome above inherent limitations</a:t>
            </a:r>
          </a:p>
        </p:txBody>
      </p:sp>
    </p:spTree>
    <p:extLst>
      <p:ext uri="{BB962C8B-B14F-4D97-AF65-F5344CB8AC3E}">
        <p14:creationId xmlns:p14="http://schemas.microsoft.com/office/powerpoint/2010/main" val="307777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D3B9-1A7C-4A10-92A7-CFBFF0F3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90488"/>
            <a:ext cx="6094413" cy="900112"/>
          </a:xfrm>
        </p:spPr>
        <p:txBody>
          <a:bodyPr/>
          <a:lstStyle/>
          <a:p>
            <a:r>
              <a:rPr lang="en-US" sz="2800" dirty="0"/>
              <a:t>New R&amp;D Approach Concept</a:t>
            </a:r>
            <a:br>
              <a:rPr lang="en-US" sz="2800" dirty="0"/>
            </a:br>
            <a:r>
              <a:rPr lang="en-US" sz="2800" dirty="0">
                <a:solidFill>
                  <a:srgbClr val="006600"/>
                </a:solidFill>
              </a:rPr>
              <a:t>(rapid turn-around, low cost)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D3C489-558E-4C8B-96A2-73518D18208D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1905000"/>
            <a:ext cx="2011680" cy="2011680"/>
            <a:chOff x="91440" y="1097280"/>
            <a:chExt cx="2377440" cy="23774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832C3E-2922-42C7-9130-C24BC0730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4" t="16086" r="21309" b="1374"/>
            <a:stretch/>
          </p:blipFill>
          <p:spPr>
            <a:xfrm rot="5400000">
              <a:off x="91440" y="1097280"/>
              <a:ext cx="2377440" cy="2377440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129CC6-5BD5-4459-8B20-A06E50170F8F}"/>
                </a:ext>
              </a:extLst>
            </p:cNvPr>
            <p:cNvSpPr txBox="1"/>
            <p:nvPr/>
          </p:nvSpPr>
          <p:spPr>
            <a:xfrm>
              <a:off x="1634018" y="2090773"/>
              <a:ext cx="800918" cy="545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00"/>
                  </a:solidFill>
                  <a:latin typeface="Arial" charset="0"/>
                  <a:ea typeface="ＭＳ Ｐゴシック"/>
                </a:rPr>
                <a:t>Empty space</a:t>
              </a:r>
            </a:p>
          </p:txBody>
        </p:sp>
        <p:sp>
          <p:nvSpPr>
            <p:cNvPr id="7" name="Notched Right Arrow 5">
              <a:extLst>
                <a:ext uri="{FF2B5EF4-FFF2-40B4-BE49-F238E27FC236}">
                  <a16:creationId xmlns:a16="http://schemas.microsoft.com/office/drawing/2014/main" id="{02343636-D88E-471C-9F86-673E3EA26F15}"/>
                </a:ext>
              </a:extLst>
            </p:cNvPr>
            <p:cNvSpPr/>
            <p:nvPr/>
          </p:nvSpPr>
          <p:spPr bwMode="auto">
            <a:xfrm rot="10800000">
              <a:off x="1405418" y="2257142"/>
              <a:ext cx="304800" cy="209878"/>
            </a:xfrm>
            <a:prstGeom prst="notched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pitchFamily="48" charset="-128"/>
              </a:endParaRPr>
            </a:p>
          </p:txBody>
        </p:sp>
      </p:grpSp>
      <p:pic>
        <p:nvPicPr>
          <p:cNvPr id="8" name="Picture 2" descr="C:\FCC\usmdp2017\IMG_20161014_105101811_HDR.jpg">
            <a:extLst>
              <a:ext uri="{FF2B5EF4-FFF2-40B4-BE49-F238E27FC236}">
                <a16:creationId xmlns:a16="http://schemas.microsoft.com/office/drawing/2014/main" id="{7D20C80B-4242-4BA4-9CA5-68F59F94A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5" b="26181"/>
          <a:stretch/>
        </p:blipFill>
        <p:spPr bwMode="auto">
          <a:xfrm>
            <a:off x="181684" y="4069669"/>
            <a:ext cx="2959624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7F4BE61-BAD0-4087-9D3B-9E76AD740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0"/>
          <a:stretch/>
        </p:blipFill>
        <p:spPr bwMode="auto">
          <a:xfrm>
            <a:off x="3168604" y="3989172"/>
            <a:ext cx="291912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10D8C8E-F758-42F4-9691-C6250C8F486A}"/>
              </a:ext>
            </a:extLst>
          </p:cNvPr>
          <p:cNvGrpSpPr>
            <a:grpSpLocks noChangeAspect="1"/>
          </p:cNvGrpSpPr>
          <p:nvPr/>
        </p:nvGrpSpPr>
        <p:grpSpPr>
          <a:xfrm>
            <a:off x="6277293" y="4069669"/>
            <a:ext cx="2560320" cy="2560320"/>
            <a:chOff x="2679493" y="3465147"/>
            <a:chExt cx="2834640" cy="28346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D63188-2DE6-4E3E-A795-753F1561C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9" t="4348" r="2173" b="4348"/>
            <a:stretch/>
          </p:blipFill>
          <p:spPr>
            <a:xfrm rot="5400000">
              <a:off x="2679493" y="3465147"/>
              <a:ext cx="2834640" cy="2834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3398F7-84E5-445D-BEF0-CF98CAB98E33}"/>
                </a:ext>
              </a:extLst>
            </p:cNvPr>
            <p:cNvSpPr txBox="1"/>
            <p:nvPr/>
          </p:nvSpPr>
          <p:spPr>
            <a:xfrm>
              <a:off x="3309630" y="3467581"/>
              <a:ext cx="1574365" cy="572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00"/>
                  </a:solidFill>
                  <a:latin typeface="Arial" charset="0"/>
                  <a:ea typeface="ＭＳ Ｐゴシック"/>
                </a:rPr>
                <a:t>Insert coils in Empty space</a:t>
              </a:r>
            </a:p>
          </p:txBody>
        </p:sp>
        <p:sp>
          <p:nvSpPr>
            <p:cNvPr id="13" name="Notched Right Arrow 15">
              <a:extLst>
                <a:ext uri="{FF2B5EF4-FFF2-40B4-BE49-F238E27FC236}">
                  <a16:creationId xmlns:a16="http://schemas.microsoft.com/office/drawing/2014/main" id="{88194421-21C0-4C81-AA18-64F9D2B3D357}"/>
                </a:ext>
              </a:extLst>
            </p:cNvPr>
            <p:cNvSpPr/>
            <p:nvPr/>
          </p:nvSpPr>
          <p:spPr bwMode="auto">
            <a:xfrm rot="5400000">
              <a:off x="3839474" y="3986270"/>
              <a:ext cx="304800" cy="209878"/>
            </a:xfrm>
            <a:prstGeom prst="notched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pitchFamily="48" charset="-128"/>
              </a:endParaRPr>
            </a:p>
          </p:txBody>
        </p:sp>
      </p:grpSp>
      <p:pic>
        <p:nvPicPr>
          <p:cNvPr id="14" name="Picture 2" descr="C:\FCC\usmdp2017\IMG_20161213_095633369.jpg">
            <a:extLst>
              <a:ext uri="{FF2B5EF4-FFF2-40B4-BE49-F238E27FC236}">
                <a16:creationId xmlns:a16="http://schemas.microsoft.com/office/drawing/2014/main" id="{A928E6F1-48E5-4AA5-8F23-59380A364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5" r="1508"/>
          <a:stretch/>
        </p:blipFill>
        <p:spPr bwMode="auto">
          <a:xfrm>
            <a:off x="2188809" y="1905000"/>
            <a:ext cx="29260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3E01EF-8391-4593-8592-1A72A2C4F432}"/>
              </a:ext>
            </a:extLst>
          </p:cNvPr>
          <p:cNvSpPr txBox="1"/>
          <p:nvPr/>
        </p:nvSpPr>
        <p:spPr>
          <a:xfrm>
            <a:off x="5155767" y="1044566"/>
            <a:ext cx="39188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b="1" dirty="0"/>
              <a:t>Magnet (dipole) with a large open space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b="1" dirty="0"/>
              <a:t>Coil for high field testing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b="1" dirty="0"/>
              <a:t>Slide coil in the magnet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b="1" dirty="0"/>
              <a:t>Coils become an integral part of the magnet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b="1" dirty="0"/>
              <a:t>Magnet with new coil(s) ready for testing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5013AF-D5EA-4241-ABA3-E60AC19F3268}"/>
              </a:ext>
            </a:extLst>
          </p:cNvPr>
          <p:cNvSpPr txBox="1"/>
          <p:nvPr/>
        </p:nvSpPr>
        <p:spPr>
          <a:xfrm>
            <a:off x="76200" y="1195633"/>
            <a:ext cx="4713150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+mj-lt"/>
              </a:rPr>
              <a:t>Five Simple Steps/Components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1C1E1-684F-444C-900C-49E33ECB8E19}"/>
              </a:ext>
            </a:extLst>
          </p:cNvPr>
          <p:cNvSpPr txBox="1"/>
          <p:nvPr/>
        </p:nvSpPr>
        <p:spPr>
          <a:xfrm>
            <a:off x="69354" y="1783951"/>
            <a:ext cx="290199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18784-BCEA-49BF-98B5-AF57D307575C}"/>
              </a:ext>
            </a:extLst>
          </p:cNvPr>
          <p:cNvSpPr txBox="1"/>
          <p:nvPr/>
        </p:nvSpPr>
        <p:spPr>
          <a:xfrm>
            <a:off x="2177788" y="1735591"/>
            <a:ext cx="290199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96E647-0688-4A29-8E26-D9E47F2CD43B}"/>
              </a:ext>
            </a:extLst>
          </p:cNvPr>
          <p:cNvSpPr txBox="1"/>
          <p:nvPr/>
        </p:nvSpPr>
        <p:spPr>
          <a:xfrm>
            <a:off x="2857966" y="3989172"/>
            <a:ext cx="290199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BC1CC5-1DAE-45FF-883E-11171553A7B9}"/>
              </a:ext>
            </a:extLst>
          </p:cNvPr>
          <p:cNvSpPr txBox="1"/>
          <p:nvPr/>
        </p:nvSpPr>
        <p:spPr>
          <a:xfrm>
            <a:off x="3261002" y="3989171"/>
            <a:ext cx="290199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BB9ABD-5009-4169-99A2-4D84CD46747F}"/>
              </a:ext>
            </a:extLst>
          </p:cNvPr>
          <p:cNvSpPr txBox="1"/>
          <p:nvPr/>
        </p:nvSpPr>
        <p:spPr>
          <a:xfrm>
            <a:off x="6182551" y="4035828"/>
            <a:ext cx="290199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5243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921D-6743-4A64-B0E3-E296EF7D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76200"/>
            <a:ext cx="7048500" cy="900112"/>
          </a:xfrm>
        </p:spPr>
        <p:txBody>
          <a:bodyPr/>
          <a:lstStyle/>
          <a:p>
            <a:r>
              <a:rPr lang="en-US" sz="2800" dirty="0"/>
              <a:t>Guiding Principle of the R&amp;D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9E0F-EB54-4B37-B5C9-E6FEFD041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1066800"/>
            <a:ext cx="9067800" cy="5410199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GUIDING PRINCIPLES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 test vehicle where new coils can be tested in a short period of time (a few months) and in a reasonable budget (few hundred k$)</a:t>
            </a:r>
          </a:p>
          <a:p>
            <a:r>
              <a:rPr lang="en-US" sz="2400" dirty="0">
                <a:solidFill>
                  <a:srgbClr val="C00000"/>
                </a:solidFill>
              </a:rPr>
              <a:t>Tests are performed at a significant field (potentially up to 16+ T on coils) making them relevant for the high field magnet technology</a:t>
            </a:r>
          </a:p>
          <a:p>
            <a:r>
              <a:rPr lang="en-US" sz="2400" dirty="0">
                <a:solidFill>
                  <a:srgbClr val="C00000"/>
                </a:solidFill>
              </a:rPr>
              <a:t>New coils become an integral part of the magnet so that a new coil test can be considered as an R&amp;D test of the new magnet technology</a:t>
            </a:r>
          </a:p>
          <a:p>
            <a:pPr marL="0" indent="0">
              <a:buNone/>
            </a:pPr>
            <a:endParaRPr lang="en-US" sz="1600" b="1" u="sng" dirty="0">
              <a:solidFill>
                <a:srgbClr val="006600"/>
              </a:solidFill>
            </a:endParaRPr>
          </a:p>
          <a:p>
            <a:pPr marL="0" indent="0">
              <a:buNone/>
            </a:pPr>
            <a:r>
              <a:rPr lang="en-US" sz="2800" b="1" u="sng" dirty="0">
                <a:solidFill>
                  <a:srgbClr val="006600"/>
                </a:solidFill>
              </a:rPr>
              <a:t>OUTCOME:</a:t>
            </a:r>
          </a:p>
          <a:p>
            <a:r>
              <a:rPr lang="en-US" sz="2400" dirty="0">
                <a:solidFill>
                  <a:srgbClr val="006600"/>
                </a:solidFill>
              </a:rPr>
              <a:t>If above works, it changes our thinking on how to plan magnet R&amp;D</a:t>
            </a:r>
          </a:p>
          <a:p>
            <a:r>
              <a:rPr lang="en-US" sz="2400" dirty="0">
                <a:solidFill>
                  <a:srgbClr val="006600"/>
                </a:solidFill>
              </a:rPr>
              <a:t>It will allow us to be more enterprising since a potential setback will be failure of a coil, not failure of a magnet (less dramatic)</a:t>
            </a:r>
          </a:p>
          <a:p>
            <a:r>
              <a:rPr lang="en-US" sz="2400" dirty="0">
                <a:solidFill>
                  <a:srgbClr val="006600"/>
                </a:solidFill>
              </a:rPr>
              <a:t>Moreover, rapid-turn-around will allow systematic studies</a:t>
            </a:r>
            <a:endParaRPr lang="en-US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9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BE58-5E4D-4130-B7D5-66F0D742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90488"/>
            <a:ext cx="6858000" cy="808037"/>
          </a:xfrm>
        </p:spPr>
        <p:txBody>
          <a:bodyPr/>
          <a:lstStyle/>
          <a:p>
            <a:r>
              <a:rPr lang="en-US" dirty="0"/>
              <a:t>A Unique Background-field Dipole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64EDB-A9D3-4F53-BE11-3A843A8D473E}"/>
              </a:ext>
            </a:extLst>
          </p:cNvPr>
          <p:cNvSpPr txBox="1">
            <a:spLocks/>
          </p:cNvSpPr>
          <p:nvPr/>
        </p:nvSpPr>
        <p:spPr>
          <a:xfrm>
            <a:off x="2921744" y="1066800"/>
            <a:ext cx="6251917" cy="52959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ts val="36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CC"/>
                </a:solidFill>
              </a:rPr>
              <a:t>Nb</a:t>
            </a:r>
            <a:r>
              <a:rPr lang="en-US" sz="2400" b="1" baseline="-25000" dirty="0">
                <a:solidFill>
                  <a:srgbClr val="0000CC"/>
                </a:solidFill>
              </a:rPr>
              <a:t>3</a:t>
            </a:r>
            <a:r>
              <a:rPr lang="en-US" sz="2400" b="1" dirty="0">
                <a:solidFill>
                  <a:srgbClr val="0000CC"/>
                </a:solidFill>
              </a:rPr>
              <a:t>Sn, 2-in-1, common coil dipole </a:t>
            </a:r>
            <a:endParaRPr lang="en-US" sz="2400" b="1" dirty="0"/>
          </a:p>
          <a:p>
            <a:pPr marL="274320" indent="-274320">
              <a:lnSpc>
                <a:spcPts val="36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993300"/>
                </a:solidFill>
              </a:rPr>
              <a:t>Structure specifically designed to provide a large open space (31mm wide, 335mm high) </a:t>
            </a:r>
          </a:p>
          <a:p>
            <a:pPr marL="274320" indent="-274320">
              <a:lnSpc>
                <a:spcPts val="36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6600"/>
                </a:solidFill>
              </a:rPr>
              <a:t>New racetrack coils can be inserted here for testing them in a background field of ~10 T</a:t>
            </a:r>
          </a:p>
          <a:p>
            <a:pPr marL="274320" indent="-274320">
              <a:lnSpc>
                <a:spcPts val="36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/>
              <a:t>These new insert coils come in direct contact with the existing Nb</a:t>
            </a:r>
            <a:r>
              <a:rPr lang="en-US" sz="2400" b="1" baseline="-25000" dirty="0"/>
              <a:t>3</a:t>
            </a:r>
            <a:r>
              <a:rPr lang="en-US" sz="2400" b="1" dirty="0"/>
              <a:t>Sn coils and become an integral part of a potential 16+ T magnet </a:t>
            </a:r>
          </a:p>
          <a:p>
            <a:pPr marL="274320" indent="-274320">
              <a:lnSpc>
                <a:spcPts val="36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</a:rPr>
              <a:t>A new coil test becomes a new magnet test</a:t>
            </a:r>
            <a:endParaRPr lang="en-US" sz="2400" b="1" dirty="0">
              <a:solidFill>
                <a:srgbClr val="7030A0"/>
              </a:solidFill>
            </a:endParaRPr>
          </a:p>
          <a:p>
            <a:pPr marL="274320" indent="-274320">
              <a:lnSpc>
                <a:spcPts val="36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7030A0"/>
                </a:solidFill>
              </a:rPr>
              <a:t>A rapid-turn around and low-cost test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8D8B49-F85E-4276-B121-23FE7F7E2655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3771901"/>
            <a:ext cx="2743200" cy="2743200"/>
            <a:chOff x="91440" y="1097280"/>
            <a:chExt cx="2377440" cy="23774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137444-07ED-4E6C-BD27-AB8164C9F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4" t="16086" r="21309" b="1374"/>
            <a:stretch/>
          </p:blipFill>
          <p:spPr>
            <a:xfrm rot="5400000">
              <a:off x="91440" y="1097280"/>
              <a:ext cx="2377440" cy="2377440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64893-4A4C-4ECB-8A45-CFE34467B727}"/>
                </a:ext>
              </a:extLst>
            </p:cNvPr>
            <p:cNvSpPr txBox="1"/>
            <p:nvPr/>
          </p:nvSpPr>
          <p:spPr>
            <a:xfrm>
              <a:off x="1634018" y="2090773"/>
              <a:ext cx="800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FF00"/>
                  </a:solidFill>
                  <a:latin typeface="Arial" charset="0"/>
                  <a:ea typeface="ＭＳ Ｐゴシック"/>
                </a:rPr>
                <a:t>Empty space</a:t>
              </a:r>
            </a:p>
          </p:txBody>
        </p:sp>
        <p:sp>
          <p:nvSpPr>
            <p:cNvPr id="8" name="Notched Right Arrow 5">
              <a:extLst>
                <a:ext uri="{FF2B5EF4-FFF2-40B4-BE49-F238E27FC236}">
                  <a16:creationId xmlns:a16="http://schemas.microsoft.com/office/drawing/2014/main" id="{A2E393A3-9798-44F4-B87B-82C1533B8554}"/>
                </a:ext>
              </a:extLst>
            </p:cNvPr>
            <p:cNvSpPr/>
            <p:nvPr/>
          </p:nvSpPr>
          <p:spPr bwMode="auto">
            <a:xfrm rot="10800000">
              <a:off x="1405418" y="2257142"/>
              <a:ext cx="304800" cy="209878"/>
            </a:xfrm>
            <a:prstGeom prst="notched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pitchFamily="48" charset="-128"/>
              </a:endParaRP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B4FD8265-47E9-48DE-9BB9-B122F7C44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4774"/>
            <a:ext cx="2940908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057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68549"/>
            <a:ext cx="6553200" cy="851715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BNL Common Coil Dipole DCC017</a:t>
            </a:r>
            <a:br>
              <a:rPr lang="en-US" sz="2800" dirty="0"/>
            </a:br>
            <a:r>
              <a:rPr lang="en-US" sz="2800" dirty="0">
                <a:solidFill>
                  <a:srgbClr val="006600"/>
                </a:solidFill>
              </a:rPr>
              <a:t>A Robust Magnet for Test Facility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3386" r="29181" b="16928"/>
          <a:stretch/>
        </p:blipFill>
        <p:spPr bwMode="auto">
          <a:xfrm>
            <a:off x="3220966" y="2209800"/>
            <a:ext cx="566928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-5400000">
            <a:off x="3546055" y="4041655"/>
            <a:ext cx="15376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ea typeface="ＭＳ Ｐゴシック"/>
              </a:rPr>
              <a:t>Current (A)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89774" y="2418014"/>
            <a:ext cx="1633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6600CC"/>
                </a:solidFill>
              </a:rPr>
              <a:t>~9.5T@10kA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543" y="1186644"/>
            <a:ext cx="8231741" cy="954107"/>
          </a:xfrm>
          <a:prstGeom prst="rect">
            <a:avLst/>
          </a:prstGeom>
          <a:gradFill rotWithShape="1">
            <a:gsLst>
              <a:gs pos="0">
                <a:srgbClr val="2D2DB9">
                  <a:shade val="51000"/>
                  <a:satMod val="130000"/>
                </a:srgbClr>
              </a:gs>
              <a:gs pos="80000">
                <a:srgbClr val="2D2DB9">
                  <a:shade val="93000"/>
                  <a:satMod val="130000"/>
                </a:srgbClr>
              </a:gs>
              <a:gs pos="100000">
                <a:srgbClr val="2D2DB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rtlCol="0">
            <a:spAutoFit/>
          </a:bodyPr>
          <a:lstStyle/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Short Sample: 10.8 kA (reached during 2006 test)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Retest (2016): No quench to 10 kA (&gt;92% of SS)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0543" y="2546946"/>
            <a:ext cx="2357079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Worked well when tested after a decade </a:t>
            </a:r>
          </a:p>
        </p:txBody>
      </p:sp>
      <p:sp>
        <p:nvSpPr>
          <p:cNvPr id="8" name="Rectangle 7"/>
          <p:cNvSpPr/>
          <p:nvPr/>
        </p:nvSpPr>
        <p:spPr>
          <a:xfrm>
            <a:off x="253754" y="4352445"/>
            <a:ext cx="27208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 b="1" dirty="0">
                <a:solidFill>
                  <a:srgbClr val="FF00FF"/>
                </a:solidFill>
              </a:rPr>
              <a:t>It was a display piece of Nb</a:t>
            </a:r>
            <a:r>
              <a:rPr lang="en-US" sz="2400" b="1" baseline="-25000" dirty="0">
                <a:solidFill>
                  <a:srgbClr val="FF00FF"/>
                </a:solidFill>
              </a:rPr>
              <a:t>3</a:t>
            </a:r>
            <a:r>
              <a:rPr lang="en-US" sz="2400" b="1" dirty="0">
                <a:solidFill>
                  <a:srgbClr val="FF00FF"/>
                </a:solidFill>
              </a:rPr>
              <a:t>Sn “React &amp; Wind” technology for dipole</a:t>
            </a:r>
          </a:p>
        </p:txBody>
      </p:sp>
      <p:pic>
        <p:nvPicPr>
          <p:cNvPr id="9" name="Picture 3" descr="PC29000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5849" b="8188"/>
          <a:stretch/>
        </p:blipFill>
        <p:spPr bwMode="auto">
          <a:xfrm>
            <a:off x="6400800" y="4350620"/>
            <a:ext cx="2286000" cy="224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705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4386-3AC2-415B-AAF6-95DC5D107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Fields at 10 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02CC9-9887-4D67-AAC9-67788F50EC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" r="15999" b="5310"/>
          <a:stretch/>
        </p:blipFill>
        <p:spPr>
          <a:xfrm>
            <a:off x="30480" y="1106093"/>
            <a:ext cx="4389120" cy="27170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97DE5D-CB4E-4CEE-AE3F-0D64E90D02A5}"/>
              </a:ext>
            </a:extLst>
          </p:cNvPr>
          <p:cNvSpPr txBox="1"/>
          <p:nvPr/>
        </p:nvSpPr>
        <p:spPr>
          <a:xfrm>
            <a:off x="3192725" y="1038166"/>
            <a:ext cx="1594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Field superimposed over iron and coil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287E4D-DAE4-483A-AFC0-F2A2BDD1550B}"/>
              </a:ext>
            </a:extLst>
          </p:cNvPr>
          <p:cNvSpPr txBox="1"/>
          <p:nvPr/>
        </p:nvSpPr>
        <p:spPr>
          <a:xfrm rot="-5400000">
            <a:off x="-697258" y="4982643"/>
            <a:ext cx="201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Field @  x-z plane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DDE23B-F2F3-487F-A3C8-32E3EDE049F1}"/>
              </a:ext>
            </a:extLst>
          </p:cNvPr>
          <p:cNvSpPr txBox="1"/>
          <p:nvPr/>
        </p:nvSpPr>
        <p:spPr>
          <a:xfrm>
            <a:off x="228600" y="1190019"/>
            <a:ext cx="68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C00CC"/>
                </a:solidFill>
              </a:rPr>
              <a:t>9.7 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126330-2844-4A33-BBF3-AD423A2510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t="8403" r="41996" b="8403"/>
          <a:stretch/>
        </p:blipFill>
        <p:spPr>
          <a:xfrm>
            <a:off x="700040" y="3823169"/>
            <a:ext cx="3474720" cy="2815721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8A6B1342-19B6-4A0E-A6FA-D67B8FBA7FB6}"/>
              </a:ext>
            </a:extLst>
          </p:cNvPr>
          <p:cNvSpPr/>
          <p:nvPr/>
        </p:nvSpPr>
        <p:spPr bwMode="auto">
          <a:xfrm rot="1860000">
            <a:off x="3090422" y="4257592"/>
            <a:ext cx="304800" cy="762000"/>
          </a:xfrm>
          <a:prstGeom prst="downArrow">
            <a:avLst/>
          </a:prstGeom>
          <a:solidFill>
            <a:srgbClr val="FFFF00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4E7DE7-C663-416F-9D0E-C96A6C4E082E}"/>
              </a:ext>
            </a:extLst>
          </p:cNvPr>
          <p:cNvSpPr txBox="1"/>
          <p:nvPr/>
        </p:nvSpPr>
        <p:spPr>
          <a:xfrm rot="1200000">
            <a:off x="2396375" y="3923864"/>
            <a:ext cx="208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Place for insert coil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82708D-0B53-4CB9-A6A6-FCD7FA9DEDE3}"/>
              </a:ext>
            </a:extLst>
          </p:cNvPr>
          <p:cNvSpPr txBox="1"/>
          <p:nvPr/>
        </p:nvSpPr>
        <p:spPr>
          <a:xfrm>
            <a:off x="769377" y="3970938"/>
            <a:ext cx="68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C00CC"/>
                </a:solidFill>
              </a:rPr>
              <a:t>9.4 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1BE089-659E-4B6D-93E1-646F369D0D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61"/>
          <a:stretch/>
        </p:blipFill>
        <p:spPr>
          <a:xfrm>
            <a:off x="4785161" y="3861752"/>
            <a:ext cx="4297680" cy="27432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7D6F27-0CCD-43B9-B215-399FF81054BB}"/>
              </a:ext>
            </a:extLst>
          </p:cNvPr>
          <p:cNvSpPr txBox="1"/>
          <p:nvPr/>
        </p:nvSpPr>
        <p:spPr>
          <a:xfrm>
            <a:off x="7203832" y="4032337"/>
            <a:ext cx="16337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  <a:r>
              <a:rPr lang="en-US" b="1" baseline="-25000" dirty="0"/>
              <a:t>y</a:t>
            </a:r>
            <a:r>
              <a:rPr lang="en-US" b="1" dirty="0"/>
              <a:t> along z-axis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09B944-C9A0-4B8E-8D5C-591576183E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1483"/>
          <a:stretch/>
        </p:blipFill>
        <p:spPr>
          <a:xfrm>
            <a:off x="4815840" y="1071433"/>
            <a:ext cx="4297680" cy="2743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4BDBBCF-D46D-4FEF-95CA-DA9702DA50DF}"/>
              </a:ext>
            </a:extLst>
          </p:cNvPr>
          <p:cNvSpPr txBox="1"/>
          <p:nvPr/>
        </p:nvSpPr>
        <p:spPr>
          <a:xfrm>
            <a:off x="5638800" y="1118552"/>
            <a:ext cx="22557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  <a:r>
              <a:rPr lang="en-US" b="1" baseline="-25000" dirty="0"/>
              <a:t>y</a:t>
            </a:r>
            <a:r>
              <a:rPr lang="en-US" b="1" dirty="0"/>
              <a:t> along vertical axis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6BAF5A9-7BBC-442C-8EE9-20C3BB34CB0B}"/>
              </a:ext>
            </a:extLst>
          </p:cNvPr>
          <p:cNvSpPr/>
          <p:nvPr/>
        </p:nvSpPr>
        <p:spPr bwMode="auto">
          <a:xfrm rot="7740000">
            <a:off x="3266699" y="5099486"/>
            <a:ext cx="162401" cy="1346577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6369ED-52B6-440D-9D6B-162A03B23EEC}"/>
              </a:ext>
            </a:extLst>
          </p:cNvPr>
          <p:cNvSpPr txBox="1"/>
          <p:nvPr/>
        </p:nvSpPr>
        <p:spPr>
          <a:xfrm rot="-4260000">
            <a:off x="3402230" y="5630629"/>
            <a:ext cx="1438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CC"/>
                </a:solidFill>
              </a:rPr>
              <a:t>Low field region</a:t>
            </a:r>
          </a:p>
        </p:txBody>
      </p:sp>
    </p:spTree>
    <p:extLst>
      <p:ext uri="{BB962C8B-B14F-4D97-AF65-F5344CB8AC3E}">
        <p14:creationId xmlns:p14="http://schemas.microsoft.com/office/powerpoint/2010/main" val="3947522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FF00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FF00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93C50077B73F4081A727CE26F7297D" ma:contentTypeVersion="8" ma:contentTypeDescription="Create a new document." ma:contentTypeScope="" ma:versionID="8cf6dfea111c13a17973c13df40865d9">
  <xsd:schema xmlns:xsd="http://www.w3.org/2001/XMLSchema" xmlns:xs="http://www.w3.org/2001/XMLSchema" xmlns:p="http://schemas.microsoft.com/office/2006/metadata/properties" xmlns:ns3="d198decf-2ff7-46b8-bd1c-477e40bd1f45" targetNamespace="http://schemas.microsoft.com/office/2006/metadata/properties" ma:root="true" ma:fieldsID="c5c4c38988fcdd116076b45f4b1dc2c0" ns3:_="">
    <xsd:import namespace="d198decf-2ff7-46b8-bd1c-477e40bd1f4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98decf-2ff7-46b8-bd1c-477e40bd1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3D8DDA-233E-486D-BF14-3BFBC70AEF02}">
  <ds:schemaRefs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d198decf-2ff7-46b8-bd1c-477e40bd1f45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B2CAC4-0CDE-4134-BFD7-8D58A25661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98decf-2ff7-46b8-bd1c-477e40bd1f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F25476-92B5-427A-AA47-DC439133A1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5241</TotalTime>
  <Words>2472</Words>
  <Application>Microsoft Office PowerPoint</Application>
  <PresentationFormat>On-screen Show (4:3)</PresentationFormat>
  <Paragraphs>269</Paragraphs>
  <Slides>38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Franklin Gothic Book</vt:lpstr>
      <vt:lpstr>Times New Roman</vt:lpstr>
      <vt:lpstr>Comic Sans MS</vt:lpstr>
      <vt:lpstr>Arial</vt:lpstr>
      <vt:lpstr>Wingdings</vt:lpstr>
      <vt:lpstr>Franklin Gothic Medium</vt:lpstr>
      <vt:lpstr>Courier New</vt:lpstr>
      <vt:lpstr>Office Theme</vt:lpstr>
      <vt:lpstr>ATAP No Footer</vt:lpstr>
      <vt:lpstr>Document</vt:lpstr>
      <vt:lpstr>A New Magnet R&amp;D Approach and Test Facility for High Field Magnets</vt:lpstr>
      <vt:lpstr>OVERVIEW</vt:lpstr>
      <vt:lpstr>Magnet R&amp;D Approach</vt:lpstr>
      <vt:lpstr>Limitations on Technology Development</vt:lpstr>
      <vt:lpstr>New R&amp;D Approach Concept (rapid turn-around, low cost) </vt:lpstr>
      <vt:lpstr>Guiding Principle of the R&amp;D Approach</vt:lpstr>
      <vt:lpstr>A Unique Background-field Dipole</vt:lpstr>
      <vt:lpstr>BNL Common Coil Dipole DCC017 A Robust Magnet for Test Facility</vt:lpstr>
      <vt:lpstr>Magnetic Fields at 10 kA</vt:lpstr>
      <vt:lpstr>Main Parameters of DCC017</vt:lpstr>
      <vt:lpstr>Details of the Magnet DCC017 (React &amp; Wind Dipole with Low Pre-stress)</vt:lpstr>
      <vt:lpstr>Benefits of the Rectangular Opening in Common Coil Structure</vt:lpstr>
      <vt:lpstr>Four Possible Configurations for Insert Coils and the Cable Tests</vt:lpstr>
      <vt:lpstr>Key steps and Considerations</vt:lpstr>
      <vt:lpstr>Making Insert Coils an Integral Part of the Magnet</vt:lpstr>
      <vt:lpstr>Capability of Magnet Structure </vt:lpstr>
      <vt:lpstr>Quench Protection</vt:lpstr>
      <vt:lpstr>Projects Using New R&amp;D Approach and Test Facility at BNL</vt:lpstr>
      <vt:lpstr>First Demonstration of DCC017 to Carry out New R&amp;D Approach</vt:lpstr>
      <vt:lpstr>SBIR to Demonstrate a Significant Field HTS/LTS Hybrid Dipole</vt:lpstr>
      <vt:lpstr>HTS/LTS Hybrid Dipole (field on HTS coils primarily perpendicular)</vt:lpstr>
      <vt:lpstr>HTS/LTS Hybrid Dipole Test Results (new HTS insert coils with existing Nb3Sn magnet coil)</vt:lpstr>
      <vt:lpstr>Quench Protection of HTS Coils in HTS/LTS Hybrid Magnet</vt:lpstr>
      <vt:lpstr>Second Funded Project Using DCC017 (Phase II STTR with Advanced Conductor Technologies LLC)</vt:lpstr>
      <vt:lpstr>Test of High Current CORC® </vt:lpstr>
      <vt:lpstr>A Possible Structure of CORC Coil Module that can be inserted in DCC017</vt:lpstr>
      <vt:lpstr>Third Funded Program  (getting ready for testing)</vt:lpstr>
      <vt:lpstr>Insert Coil Configuration</vt:lpstr>
      <vt:lpstr>HTS Coils in Different Stages of Construction</vt:lpstr>
      <vt:lpstr>HTS Coil Structure Concept  (two inserted between Nb3Sn coils)</vt:lpstr>
      <vt:lpstr>Other Collaboration</vt:lpstr>
      <vt:lpstr>4-turn Double Pancake CORC® Coil in support Structure (to be funded by MDP for quench studies)</vt:lpstr>
      <vt:lpstr>Quench Studies on the Stacked Tape Cable for Fusion </vt:lpstr>
      <vt:lpstr>Future US Japan Collaboration</vt:lpstr>
      <vt:lpstr>Texas A&amp;M Proposal</vt:lpstr>
      <vt:lpstr>Nb3Sn Coil Block R&amp;D Tests for Understanding the Loss in the Performance of Many Nb3Sn Magnets</vt:lpstr>
      <vt:lpstr>Future Upgrades</vt:lpstr>
      <vt:lpstr>SUMMARY</vt:lpstr>
    </vt:vector>
  </TitlesOfParts>
  <Company>Brookhaven National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Superconducting Magnets for  Future Colliders and Storage Rings</dc:title>
  <dc:creator>Ramesh Gupta</dc:creator>
  <cp:lastModifiedBy>Gupta, Ramesh C</cp:lastModifiedBy>
  <cp:revision>478</cp:revision>
  <cp:lastPrinted>2019-09-10T17:12:01Z</cp:lastPrinted>
  <dcterms:created xsi:type="dcterms:W3CDTF">2000-03-21T21:15:42Z</dcterms:created>
  <dcterms:modified xsi:type="dcterms:W3CDTF">2019-10-02T14:53:13Z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gupta@bnl.gov</vt:lpwstr>
  </property>
  <property fmtid="{D5CDD505-2E9C-101B-9397-08002B2CF9AE}" pid="8" name="HomePage">
    <vt:lpwstr>http://magnets.rhic.bnl.gov/gupta/</vt:lpwstr>
  </property>
  <property fmtid="{D5CDD505-2E9C-101B-9397-08002B2CF9AE}" pid="9" name="Other">
    <vt:lpwstr>Presented at the US Particle Accelerator School, at Stony Brook, NY in June 2000.</vt:lpwstr>
  </property>
  <property fmtid="{D5CDD505-2E9C-101B-9397-08002B2CF9AE}" pid="10" name="DownloadOriginal">
    <vt:bool>true</vt:bool>
  </property>
  <property fmtid="{D5CDD505-2E9C-101B-9397-08002B2CF9AE}" pid="11" name="DownloadIEButton">
    <vt:bool>true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I:\Talks</vt:lpwstr>
  </property>
  <property fmtid="{D5CDD505-2E9C-101B-9397-08002B2CF9AE}" pid="22" name="ContentTypeId">
    <vt:lpwstr>0x010100AE93C50077B73F4081A727CE26F7297D</vt:lpwstr>
  </property>
</Properties>
</file>