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147375697" r:id="rId6"/>
    <p:sldId id="21473756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69CEE-E585-4855-9B84-B10A0A9EEB42}" v="1512" dt="2026-01-23T16:1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7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ta, Ramesh C" userId="d9fe566f-923e-4d67-93cf-3a1eb5c3ebd4" providerId="ADAL" clId="{355F646F-A538-4263-8E7C-1392FB0D07F7}"/>
    <pc:docChg chg="modSld">
      <pc:chgData name="Gupta, Ramesh C" userId="d9fe566f-923e-4d67-93cf-3a1eb5c3ebd4" providerId="ADAL" clId="{355F646F-A538-4263-8E7C-1392FB0D07F7}" dt="2026-01-23T16:23:07.085" v="2" actId="20577"/>
      <pc:docMkLst>
        <pc:docMk/>
      </pc:docMkLst>
      <pc:sldChg chg="modSp mod">
        <pc:chgData name="Gupta, Ramesh C" userId="d9fe566f-923e-4d67-93cf-3a1eb5c3ebd4" providerId="ADAL" clId="{355F646F-A538-4263-8E7C-1392FB0D07F7}" dt="2026-01-23T16:23:07.085" v="2" actId="20577"/>
        <pc:sldMkLst>
          <pc:docMk/>
          <pc:sldMk cId="788804027" sldId="2147375697"/>
        </pc:sldMkLst>
        <pc:spChg chg="mod">
          <ac:chgData name="Gupta, Ramesh C" userId="d9fe566f-923e-4d67-93cf-3a1eb5c3ebd4" providerId="ADAL" clId="{355F646F-A538-4263-8E7C-1392FB0D07F7}" dt="2026-01-23T16:23:07.085" v="2" actId="20577"/>
          <ac:spMkLst>
            <pc:docMk/>
            <pc:sldMk cId="788804027" sldId="2147375697"/>
            <ac:spMk id="6" creationId="{AFC32591-AFCA-1BF7-7D38-AC87B18CF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5744578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algn="l"/>
            <a:r>
              <a:rPr lang="en-US" sz="1400" dirty="0"/>
              <a:t>EIC Detector Baseline Readiness Assessment, November 12-14, 2025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B1FEBD-D691-4390-9587-AA03ECE9C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6533723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36" y="653437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34375"/>
            <a:ext cx="8030579" cy="270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Magnet Design and Analysis Bi-weekly Meeting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EB3C1-1414-4721-B9A9-43D43377DAF1}"/>
              </a:ext>
            </a:extLst>
          </p:cNvPr>
          <p:cNvSpPr txBox="1">
            <a:spLocks/>
          </p:cNvSpPr>
          <p:nvPr userDrawn="1"/>
        </p:nvSpPr>
        <p:spPr>
          <a:xfrm>
            <a:off x="8382001" y="6587393"/>
            <a:ext cx="3242336" cy="294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3CC"/>
                </a:solidFill>
              </a:rPr>
              <a:t>-Ramesh Gupta,</a:t>
            </a:r>
            <a:r>
              <a:rPr lang="en-US" dirty="0"/>
              <a:t>     January 23, 2026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30" y="1757967"/>
            <a:ext cx="11091198" cy="12386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Magnetic Design and Analysis Meeting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3553738" y="2927350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Ramesh Gupta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684956" y="3664321"/>
            <a:ext cx="3181087" cy="5016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January 23, 2026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B4F9-9D7E-690E-F0A4-19401BC97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59206-EF75-6C7B-53B5-047C40617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4BE696-0A88-D42F-F144-A329AD67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32591-AFCA-1BF7-7D38-AC87B18CF9AB}"/>
              </a:ext>
            </a:extLst>
          </p:cNvPr>
          <p:cNvSpPr txBox="1"/>
          <p:nvPr/>
        </p:nvSpPr>
        <p:spPr>
          <a:xfrm>
            <a:off x="296448" y="936010"/>
            <a:ext cx="118321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sz="2400" b="1" dirty="0"/>
          </a:p>
          <a:p>
            <a:pPr marL="274320" lvl="1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Ye Bai on update on future measurements and inclusion of self-field </a:t>
            </a:r>
          </a:p>
          <a:p>
            <a:pPr marL="274320" lvl="1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Emmanuele’s presentation on quench protection in DW magnets</a:t>
            </a:r>
          </a:p>
          <a:p>
            <a:pPr marL="274320" lvl="1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Mithlesh Kumar on experience with previous measurements and modelling</a:t>
            </a:r>
          </a:p>
          <a:p>
            <a:pPr marL="274320" lvl="1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Anyone (else) on the impact of central wire in the 6-around-1 cable or anything specific to the quench protection in DW magnets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 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time remains, techniques for managing cross-talk harmonics in EIC IR magnets.</a:t>
            </a:r>
          </a:p>
        </p:txBody>
      </p:sp>
    </p:spTree>
    <p:extLst>
      <p:ext uri="{BB962C8B-B14F-4D97-AF65-F5344CB8AC3E}">
        <p14:creationId xmlns:p14="http://schemas.microsoft.com/office/powerpoint/2010/main" val="78880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124AD-2713-4EED-04FC-B4855930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B42C8-0468-4AF3-D246-871806B2D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00F8D-F953-EB3A-31EA-78A6CEA2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6" y="39410"/>
            <a:ext cx="10729209" cy="63730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Questions on Quench Modelling in EIC Direct Wind Magnets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DB26-E967-C572-4DBD-15D67450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58" y="899168"/>
            <a:ext cx="10888167" cy="8508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Quench protection plays a major role in the EM design of many EIC IR large aperture, high field, direct wind magnets because of their large inductance.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B33ACE-C3D4-0916-41A8-DFB48CAE84BE}"/>
              </a:ext>
            </a:extLst>
          </p:cNvPr>
          <p:cNvGrpSpPr>
            <a:grpSpLocks noChangeAspect="1"/>
          </p:cNvGrpSpPr>
          <p:nvPr/>
        </p:nvGrpSpPr>
        <p:grpSpPr>
          <a:xfrm>
            <a:off x="10857289" y="439270"/>
            <a:ext cx="1188720" cy="1177387"/>
            <a:chOff x="5979269" y="3318224"/>
            <a:chExt cx="804841" cy="7971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D1A5B1-F75F-675E-C1DE-FE56EBA78491}"/>
                </a:ext>
              </a:extLst>
            </p:cNvPr>
            <p:cNvGrpSpPr/>
            <p:nvPr/>
          </p:nvGrpSpPr>
          <p:grpSpPr>
            <a:xfrm>
              <a:off x="5979269" y="3318224"/>
              <a:ext cx="804841" cy="797166"/>
              <a:chOff x="7680542" y="1956219"/>
              <a:chExt cx="691404" cy="69674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A9462A5-5584-C4A5-CD30-EBA40BF268AE}"/>
                  </a:ext>
                </a:extLst>
              </p:cNvPr>
              <p:cNvSpPr/>
              <p:nvPr/>
            </p:nvSpPr>
            <p:spPr>
              <a:xfrm>
                <a:off x="7703662" y="1977427"/>
                <a:ext cx="642307" cy="6576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38F15B3-4135-E777-F566-66FA842009F0}"/>
                  </a:ext>
                </a:extLst>
              </p:cNvPr>
              <p:cNvGrpSpPr/>
              <p:nvPr/>
            </p:nvGrpSpPr>
            <p:grpSpPr>
              <a:xfrm>
                <a:off x="7680542" y="1956219"/>
                <a:ext cx="691404" cy="696742"/>
                <a:chOff x="4722516" y="1848311"/>
                <a:chExt cx="1245475" cy="13865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D6FBECB-6870-A707-BBF5-23689D5F4DC3}"/>
                    </a:ext>
                  </a:extLst>
                </p:cNvPr>
                <p:cNvSpPr/>
                <p:nvPr/>
              </p:nvSpPr>
              <p:spPr>
                <a:xfrm>
                  <a:off x="5348414" y="1976385"/>
                  <a:ext cx="367904" cy="413506"/>
                </a:xfrm>
                <a:prstGeom prst="ellipse">
                  <a:avLst/>
                </a:prstGeom>
                <a:pattFill prst="pct75">
                  <a:fgClr>
                    <a:schemeClr val="accent4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ircle: Hollow 15">
                  <a:extLst>
                    <a:ext uri="{FF2B5EF4-FFF2-40B4-BE49-F238E27FC236}">
                      <a16:creationId xmlns:a16="http://schemas.microsoft.com/office/drawing/2014/main" id="{C7FDB091-F0C6-C680-2563-046B38F7D276}"/>
                    </a:ext>
                  </a:extLst>
                </p:cNvPr>
                <p:cNvSpPr/>
                <p:nvPr/>
              </p:nvSpPr>
              <p:spPr>
                <a:xfrm>
                  <a:off x="4722516" y="1848311"/>
                  <a:ext cx="1245475" cy="1386502"/>
                </a:xfrm>
                <a:prstGeom prst="donut">
                  <a:avLst>
                    <a:gd name="adj" fmla="val 2763"/>
                  </a:avLst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51365B-9AD0-F2E6-3004-19612985F4A4}"/>
                </a:ext>
              </a:extLst>
            </p:cNvPr>
            <p:cNvSpPr/>
            <p:nvPr/>
          </p:nvSpPr>
          <p:spPr>
            <a:xfrm>
              <a:off x="6129608" y="3391860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57B587-4B56-20D9-095A-B547A8147889}"/>
                </a:ext>
              </a:extLst>
            </p:cNvPr>
            <p:cNvSpPr/>
            <p:nvPr/>
          </p:nvSpPr>
          <p:spPr>
            <a:xfrm>
              <a:off x="6015776" y="3622550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EB8EA6-44B3-476D-08FC-A5F245342F4A}"/>
                </a:ext>
              </a:extLst>
            </p:cNvPr>
            <p:cNvSpPr/>
            <p:nvPr/>
          </p:nvSpPr>
          <p:spPr>
            <a:xfrm>
              <a:off x="6506111" y="3622550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5DFBC9-8F5E-5B15-9AF4-A29FD6F251BF}"/>
                </a:ext>
              </a:extLst>
            </p:cNvPr>
            <p:cNvSpPr/>
            <p:nvPr/>
          </p:nvSpPr>
          <p:spPr>
            <a:xfrm>
              <a:off x="6155202" y="3817370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C2A82B-9D07-B4EA-AEDA-AAB624CCB5C9}"/>
                </a:ext>
              </a:extLst>
            </p:cNvPr>
            <p:cNvSpPr/>
            <p:nvPr/>
          </p:nvSpPr>
          <p:spPr>
            <a:xfrm>
              <a:off x="6264860" y="3597684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5649B7-8CA7-8FAA-48B8-7583A65B07B8}"/>
                </a:ext>
              </a:extLst>
            </p:cNvPr>
            <p:cNvSpPr/>
            <p:nvPr/>
          </p:nvSpPr>
          <p:spPr>
            <a:xfrm>
              <a:off x="6392247" y="3825767"/>
              <a:ext cx="237744" cy="237744"/>
            </a:xfrm>
            <a:prstGeom prst="ellipse">
              <a:avLst/>
            </a:prstGeom>
            <a:pattFill prst="pct75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61D42C2-D3F9-645E-267B-5F5F10455331}"/>
              </a:ext>
            </a:extLst>
          </p:cNvPr>
          <p:cNvSpPr txBox="1">
            <a:spLocks/>
          </p:cNvSpPr>
          <p:nvPr/>
        </p:nvSpPr>
        <p:spPr>
          <a:xfrm>
            <a:off x="244736" y="1749982"/>
            <a:ext cx="11928902" cy="234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Following conventional modelling, a large inductance requires a large resistance for faster L/R exponential decay to reduce hot spot temperatures.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However, increasing resistance is limited by an excessive increase in I*R voltage.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overcome that, coil gets divided in several parts, reducing inductance of a section.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increases the number of leads out of magnet, increasing cost and complexities.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also increased the number of layers to reduce current – again increase in cost.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013C757-9008-3698-7CA0-E703D4858EE8}"/>
              </a:ext>
            </a:extLst>
          </p:cNvPr>
          <p:cNvSpPr txBox="1">
            <a:spLocks/>
          </p:cNvSpPr>
          <p:nvPr/>
        </p:nvSpPr>
        <p:spPr>
          <a:xfrm>
            <a:off x="244736" y="4076678"/>
            <a:ext cx="11961641" cy="1929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33CC"/>
                </a:solidFill>
              </a:rPr>
              <a:t>A question remains if the codes used for modelling are simulating the real situation.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33CC"/>
                </a:solidFill>
              </a:rPr>
              <a:t>MSG encouraged to compare different codes with similar assumptions. That was a good undertaking. However, those assumptions took us further away from reality.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33CC"/>
                </a:solidFill>
              </a:rPr>
              <a:t>Models must be benchmarked against the experiments. And we needs to do it soon.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33CC"/>
                </a:solidFill>
              </a:rPr>
              <a:t>Otherwise, we may be taking risks or increasing cost and complexities or doing both.</a:t>
            </a:r>
          </a:p>
        </p:txBody>
      </p:sp>
    </p:spTree>
    <p:extLst>
      <p:ext uri="{BB962C8B-B14F-4D97-AF65-F5344CB8AC3E}">
        <p14:creationId xmlns:p14="http://schemas.microsoft.com/office/powerpoint/2010/main" val="19652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924.potx" id="{71A51187-4E24-47FA-ABCB-D4BFDCCFBFCB}" vid="{96F8F30C-5A31-45B4-A89E-A3B45A085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296E7790E5C43867F1535C6DE1BF9" ma:contentTypeVersion="0" ma:contentTypeDescription="Create a new document." ma:contentTypeScope="" ma:versionID="d50456206ad0d20fc0e62acb76bc52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76ef529c39306168521fdb1fa67254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88647-562A-460A-88A0-13D05ABABF0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01811A-E0E2-4537-82C3-6D7B5AF9A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CD-3B EIC_PPT_Outline_Template_Widescreen_0924</Template>
  <TotalTime>23460</TotalTime>
  <Words>282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Magnetic Design and Analysis Meeting</vt:lpstr>
      <vt:lpstr>Agenda</vt:lpstr>
      <vt:lpstr>Questions on Quench Modelling in EIC Direct Wind Magnets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EVMS for CD-3A &amp; CD-3B</dc:title>
  <dc:subject/>
  <dc:creator>Krug, Kelly</dc:creator>
  <cp:keywords/>
  <dc:description/>
  <cp:lastModifiedBy>Gupta, Ramesh C</cp:lastModifiedBy>
  <cp:revision>221</cp:revision>
  <cp:lastPrinted>2025-11-03T00:17:03Z</cp:lastPrinted>
  <dcterms:created xsi:type="dcterms:W3CDTF">2024-12-02T19:13:25Z</dcterms:created>
  <dcterms:modified xsi:type="dcterms:W3CDTF">2026-01-23T16:23:17Z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0x0101004C7296E7790E5C43867F1535C6DE1BF9</vt:lpwstr>
  </property>
  <property fmtid="{D5CDD505-2E9C-101B-9397-08002B2CF9AE}" pid="3" name="MediaServiceImageTags">
    <vt:lpwstr/>
  </property>
  <property fmtid="{D5CDD505-2E9C-101B-9397-08002B2CF9AE}" pid="4" name="Order">
    <vt:lpwstr>93500.0000000000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STATUS">
    <vt:lpwstr>Ready to Post</vt:lpwstr>
  </property>
  <property fmtid="{D5CDD505-2E9C-101B-9397-08002B2CF9AE}" pid="12" name="Notes">
    <vt:lpwstr> 
</vt:lpwstr>
  </property>
</Properties>
</file>